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9" r:id="rId2"/>
    <p:sldId id="329" r:id="rId3"/>
    <p:sldId id="356" r:id="rId4"/>
    <p:sldId id="351" r:id="rId5"/>
    <p:sldId id="352" r:id="rId6"/>
    <p:sldId id="392" r:id="rId7"/>
    <p:sldId id="393" r:id="rId8"/>
    <p:sldId id="331" r:id="rId9"/>
    <p:sldId id="338" r:id="rId10"/>
    <p:sldId id="341" r:id="rId11"/>
    <p:sldId id="342" r:id="rId12"/>
    <p:sldId id="346" r:id="rId13"/>
    <p:sldId id="347" r:id="rId14"/>
    <p:sldId id="332" r:id="rId15"/>
    <p:sldId id="299" r:id="rId16"/>
    <p:sldId id="359" r:id="rId17"/>
    <p:sldId id="302" r:id="rId18"/>
    <p:sldId id="404" r:id="rId19"/>
    <p:sldId id="370" r:id="rId20"/>
    <p:sldId id="371" r:id="rId21"/>
    <p:sldId id="297" r:id="rId22"/>
    <p:sldId id="362" r:id="rId23"/>
    <p:sldId id="306" r:id="rId24"/>
    <p:sldId id="364" r:id="rId25"/>
    <p:sldId id="294" r:id="rId26"/>
    <p:sldId id="275" r:id="rId27"/>
    <p:sldId id="290" r:id="rId28"/>
    <p:sldId id="273" r:id="rId29"/>
    <p:sldId id="366" r:id="rId30"/>
    <p:sldId id="367" r:id="rId31"/>
    <p:sldId id="365" r:id="rId32"/>
    <p:sldId id="377" r:id="rId33"/>
    <p:sldId id="379" r:id="rId34"/>
    <p:sldId id="380" r:id="rId35"/>
    <p:sldId id="386" r:id="rId36"/>
    <p:sldId id="396" r:id="rId37"/>
    <p:sldId id="397" r:id="rId38"/>
    <p:sldId id="326" r:id="rId39"/>
    <p:sldId id="383" r:id="rId40"/>
    <p:sldId id="387" r:id="rId41"/>
    <p:sldId id="388" r:id="rId42"/>
    <p:sldId id="40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799AD7-870E-4F3C-A2A3-3DFC1823BA0B}"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99AD7-870E-4F3C-A2A3-3DFC1823BA0B}"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99AD7-870E-4F3C-A2A3-3DFC1823BA0B}"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99AD7-870E-4F3C-A2A3-3DFC1823BA0B}"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799AD7-870E-4F3C-A2A3-3DFC1823BA0B}"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799AD7-870E-4F3C-A2A3-3DFC1823BA0B}"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799AD7-870E-4F3C-A2A3-3DFC1823BA0B}" type="datetimeFigureOut">
              <a:rPr lang="en-US" smtClean="0"/>
              <a:t>2/23/2013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799AD7-870E-4F3C-A2A3-3DFC1823BA0B}" type="datetimeFigureOut">
              <a:rPr lang="en-US" smtClean="0"/>
              <a:t>2/23/2013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99AD7-870E-4F3C-A2A3-3DFC1823BA0B}" type="datetimeFigureOut">
              <a:rPr lang="en-US" smtClean="0"/>
              <a:t>2/23/2013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99AD7-870E-4F3C-A2A3-3DFC1823BA0B}"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99AD7-870E-4F3C-A2A3-3DFC1823BA0B}"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888B-5302-4CCD-94FA-333BF0D594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99AD7-870E-4F3C-A2A3-3DFC1823BA0B}" type="datetimeFigureOut">
              <a:rPr lang="en-US" smtClean="0"/>
              <a:t>2/23/2013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888B-5302-4CCD-94FA-333BF0D594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Laws </a:t>
            </a:r>
            <a:r>
              <a:rPr lang="en-US" b="1" dirty="0"/>
              <a:t>of </a:t>
            </a:r>
            <a:r>
              <a:rPr lang="en-US" b="1" dirty="0" smtClean="0"/>
              <a:t>Logic</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0573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t>Example:</a:t>
            </a:r>
            <a:br>
              <a:rPr lang="en-US" b="1" dirty="0"/>
            </a:br>
            <a:endParaRPr lang="en-US" dirty="0"/>
          </a:p>
        </p:txBody>
      </p:sp>
      <p:sp>
        <p:nvSpPr>
          <p:cNvPr id="3" name="Content Placeholder 2"/>
          <p:cNvSpPr>
            <a:spLocks noGrp="1"/>
          </p:cNvSpPr>
          <p:nvPr>
            <p:ph idx="1"/>
          </p:nvPr>
        </p:nvSpPr>
        <p:spPr>
          <a:xfrm>
            <a:off x="457200" y="914400"/>
            <a:ext cx="8229600" cy="5867400"/>
          </a:xfrm>
        </p:spPr>
        <p:txBody>
          <a:bodyPr>
            <a:normAutofit fontScale="55000" lnSpcReduction="20000"/>
          </a:bodyPr>
          <a:lstStyle/>
          <a:p>
            <a:pPr marL="0" indent="0">
              <a:buNone/>
            </a:pPr>
            <a:r>
              <a:rPr lang="en-US" sz="4900" dirty="0" smtClean="0"/>
              <a:t>Suppose </a:t>
            </a:r>
            <a:r>
              <a:rPr lang="en-US" sz="4900" u="sng" dirty="0"/>
              <a:t>I tell you that my </a:t>
            </a:r>
            <a:r>
              <a:rPr lang="en-US" sz="4900" u="sng" dirty="0" smtClean="0"/>
              <a:t>sister April </a:t>
            </a:r>
            <a:r>
              <a:rPr lang="en-US" sz="4900" u="sng" dirty="0"/>
              <a:t>is </a:t>
            </a:r>
            <a:r>
              <a:rPr lang="en-US" sz="4900" u="sng" dirty="0" smtClean="0"/>
              <a:t>pregnant again</a:t>
            </a:r>
            <a:r>
              <a:rPr lang="en-US" sz="4900" dirty="0" smtClean="0"/>
              <a:t>, </a:t>
            </a:r>
            <a:r>
              <a:rPr lang="en-US" sz="4900" dirty="0"/>
              <a:t>and then five minutes later, you come </a:t>
            </a:r>
            <a:r>
              <a:rPr lang="en-US" sz="4900" dirty="0" smtClean="0"/>
              <a:t>back to </a:t>
            </a:r>
            <a:r>
              <a:rPr lang="en-US" sz="4900" dirty="0"/>
              <a:t>me and ask, </a:t>
            </a:r>
            <a:endParaRPr lang="en-US" sz="4900" dirty="0" smtClean="0"/>
          </a:p>
          <a:p>
            <a:endParaRPr lang="en-US" sz="4900" dirty="0"/>
          </a:p>
          <a:p>
            <a:r>
              <a:rPr lang="en-US" sz="4900" dirty="0" smtClean="0"/>
              <a:t>“Does </a:t>
            </a:r>
            <a:r>
              <a:rPr lang="en-US" sz="4900" dirty="0"/>
              <a:t>your sister </a:t>
            </a:r>
            <a:r>
              <a:rPr lang="en-US" sz="4900" dirty="0" smtClean="0"/>
              <a:t>know if the baby is a boy or a girl?” </a:t>
            </a:r>
          </a:p>
          <a:p>
            <a:endParaRPr lang="en-US" sz="4900" dirty="0"/>
          </a:p>
          <a:p>
            <a:r>
              <a:rPr lang="en-US" sz="4900" dirty="0" smtClean="0"/>
              <a:t> </a:t>
            </a:r>
            <a:r>
              <a:rPr lang="en-US" sz="4900" dirty="0"/>
              <a:t>I then </a:t>
            </a:r>
            <a:r>
              <a:rPr lang="en-US" sz="4900" dirty="0" smtClean="0"/>
              <a:t>I reply</a:t>
            </a:r>
            <a:r>
              <a:rPr lang="en-US" sz="4900" dirty="0"/>
              <a:t>, </a:t>
            </a:r>
            <a:r>
              <a:rPr lang="en-US" sz="4900" dirty="0" smtClean="0"/>
              <a:t>“</a:t>
            </a:r>
            <a:r>
              <a:rPr lang="en-US" sz="4900" u="sng" dirty="0" smtClean="0"/>
              <a:t>My </a:t>
            </a:r>
            <a:r>
              <a:rPr lang="en-US" sz="4900" u="sng" dirty="0"/>
              <a:t>sister is not </a:t>
            </a:r>
            <a:r>
              <a:rPr lang="en-US" sz="4900" u="sng" dirty="0" smtClean="0"/>
              <a:t>pregnant what are you talking about.”</a:t>
            </a:r>
            <a:r>
              <a:rPr lang="en-US" sz="4900" dirty="0" smtClean="0"/>
              <a:t> </a:t>
            </a:r>
          </a:p>
          <a:p>
            <a:endParaRPr lang="en-US" sz="4900" dirty="0"/>
          </a:p>
          <a:p>
            <a:r>
              <a:rPr lang="en-US" sz="4900" b="1" dirty="0" smtClean="0"/>
              <a:t>What </a:t>
            </a:r>
            <a:r>
              <a:rPr lang="en-US" sz="4900" b="1" dirty="0"/>
              <a:t>would you conclude from that</a:t>
            </a:r>
            <a:r>
              <a:rPr lang="en-US" sz="4900" b="1" dirty="0" smtClean="0"/>
              <a:t>?”</a:t>
            </a:r>
          </a:p>
          <a:p>
            <a:endParaRPr lang="en-US" sz="4900" dirty="0" smtClean="0"/>
          </a:p>
          <a:p>
            <a:r>
              <a:rPr lang="en-US" sz="4900" b="1" dirty="0" smtClean="0"/>
              <a:t>You would immediately conclude that I had lied to you, and rightly so.</a:t>
            </a:r>
            <a:r>
              <a:rPr lang="en-US" sz="4900" dirty="0"/>
              <a:t/>
            </a:r>
            <a:br>
              <a:rPr lang="en-US" sz="4900" dirty="0"/>
            </a:br>
            <a:r>
              <a:rPr lang="en-US" sz="4900" dirty="0"/>
              <a:t/>
            </a:r>
            <a:br>
              <a:rPr lang="en-US" sz="4900" dirty="0"/>
            </a:br>
            <a:r>
              <a:rPr lang="en-US" dirty="0"/>
              <a:t/>
            </a:r>
            <a:br>
              <a:rPr lang="en-US" dirty="0"/>
            </a:br>
            <a:endParaRPr lang="en-US" dirty="0"/>
          </a:p>
        </p:txBody>
      </p:sp>
    </p:spTree>
    <p:extLst>
      <p:ext uri="{BB962C8B-B14F-4D97-AF65-F5344CB8AC3E}">
        <p14:creationId xmlns:p14="http://schemas.microsoft.com/office/powerpoint/2010/main" val="1914154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a:bodyPr>
          <a:lstStyle/>
          <a:p>
            <a:pPr marL="0" indent="0">
              <a:buNone/>
            </a:pPr>
            <a:r>
              <a:rPr lang="en-US" dirty="0" smtClean="0"/>
              <a:t>She </a:t>
            </a:r>
            <a:r>
              <a:rPr lang="en-US" dirty="0"/>
              <a:t>can’t be </a:t>
            </a:r>
            <a:r>
              <a:rPr lang="en-US" b="1" u="sng" dirty="0"/>
              <a:t>both pregnant and not pregnant at the same time and in the same sense, can she?”</a:t>
            </a:r>
            <a:br>
              <a:rPr lang="en-US" b="1" u="sng" dirty="0"/>
            </a:br>
            <a:endParaRPr lang="en-US" b="1" u="sng" dirty="0"/>
          </a:p>
          <a:p>
            <a:endParaRPr lang="en-US" dirty="0"/>
          </a:p>
          <a:p>
            <a:r>
              <a:rPr lang="en-US" dirty="0"/>
              <a:t>The reason </a:t>
            </a:r>
            <a:r>
              <a:rPr lang="en-US" dirty="0" smtClean="0"/>
              <a:t>we know it’s a lie is because of the:</a:t>
            </a:r>
          </a:p>
          <a:p>
            <a:r>
              <a:rPr lang="en-US" b="1" u="sng" dirty="0" smtClean="0"/>
              <a:t> “Law </a:t>
            </a:r>
            <a:r>
              <a:rPr lang="en-US" b="1" u="sng" dirty="0"/>
              <a:t>of non-contradiction”. </a:t>
            </a:r>
            <a:endParaRPr lang="en-US" b="1" u="sng" dirty="0" smtClean="0"/>
          </a:p>
          <a:p>
            <a:endParaRPr lang="en-US" dirty="0"/>
          </a:p>
          <a:p>
            <a:r>
              <a:rPr lang="en-US" b="1" dirty="0" smtClean="0"/>
              <a:t>Both </a:t>
            </a:r>
            <a:r>
              <a:rPr lang="en-US" b="1" dirty="0"/>
              <a:t>statements cannot simultaneously be true because they </a:t>
            </a:r>
            <a:r>
              <a:rPr lang="en-US" b="1" dirty="0" smtClean="0"/>
              <a:t>directly contradict </a:t>
            </a:r>
            <a:r>
              <a:rPr lang="en-US" b="1" dirty="0"/>
              <a:t>each other</a:t>
            </a:r>
            <a:r>
              <a:rPr lang="en-US" dirty="0"/>
              <a:t>. </a:t>
            </a:r>
          </a:p>
        </p:txBody>
      </p:sp>
    </p:spTree>
    <p:extLst>
      <p:ext uri="{BB962C8B-B14F-4D97-AF65-F5344CB8AC3E}">
        <p14:creationId xmlns:p14="http://schemas.microsoft.com/office/powerpoint/2010/main" val="2714832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Hebrews 12 </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sz="2200" dirty="0" smtClean="0"/>
              <a:t>12</a:t>
            </a:r>
            <a:r>
              <a:rPr lang="en-US" sz="2200" dirty="0"/>
              <a:t> Wherefore seeing we also are compassed about with so great a cloud of witnesses, let us lay aside every weight, and the sin which doth so easily beset us, and let us run with patience the race that is set before us</a:t>
            </a:r>
            <a:r>
              <a:rPr lang="en-US" sz="2200" dirty="0" smtClean="0"/>
              <a:t>,</a:t>
            </a:r>
          </a:p>
          <a:p>
            <a:endParaRPr lang="en-US" sz="2200" dirty="0"/>
          </a:p>
          <a:p>
            <a:r>
              <a:rPr lang="en-US" sz="2200" baseline="30000" dirty="0"/>
              <a:t>2 </a:t>
            </a:r>
            <a:r>
              <a:rPr lang="en-US" sz="2200" dirty="0"/>
              <a:t>Looking unto Jesus the author and finisher of our faith; who for the joy that was set before him endured the cross, despising the shame, and is set down at the right hand of the throne of God</a:t>
            </a:r>
            <a:r>
              <a:rPr lang="en-US" sz="2200" dirty="0" smtClean="0"/>
              <a:t>.</a:t>
            </a:r>
          </a:p>
          <a:p>
            <a:endParaRPr lang="en-US" sz="2200" dirty="0"/>
          </a:p>
          <a:p>
            <a:r>
              <a:rPr lang="en-US" sz="2200" baseline="30000" dirty="0"/>
              <a:t>3 </a:t>
            </a:r>
            <a:r>
              <a:rPr lang="en-US" sz="2200" dirty="0"/>
              <a:t>For consider him that endured such contradiction of sinners against himself, lest ye be wearied and faint in your minds</a:t>
            </a:r>
            <a:r>
              <a:rPr lang="en-US" sz="2200" dirty="0" smtClean="0"/>
              <a:t>.</a:t>
            </a:r>
          </a:p>
          <a:p>
            <a:endParaRPr lang="en-US" sz="2200" dirty="0"/>
          </a:p>
          <a:p>
            <a:r>
              <a:rPr lang="en-US" sz="2200" b="1" dirty="0" smtClean="0"/>
              <a:t>In Jesus last days alone what contradictions did he have to endure?</a:t>
            </a:r>
            <a:endParaRPr lang="en-US" sz="2200" b="1" dirty="0"/>
          </a:p>
          <a:p>
            <a:endParaRPr lang="en-US" dirty="0"/>
          </a:p>
        </p:txBody>
      </p:sp>
    </p:spTree>
    <p:extLst>
      <p:ext uri="{BB962C8B-B14F-4D97-AF65-F5344CB8AC3E}">
        <p14:creationId xmlns:p14="http://schemas.microsoft.com/office/powerpoint/2010/main" val="3120433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For consider him that endured such contradiction of sinners against himself, lest ye be wearied and faint in your minds</a:t>
            </a:r>
          </a:p>
        </p:txBody>
      </p:sp>
      <p:sp>
        <p:nvSpPr>
          <p:cNvPr id="3" name="Content Placeholder 2"/>
          <p:cNvSpPr>
            <a:spLocks noGrp="1"/>
          </p:cNvSpPr>
          <p:nvPr>
            <p:ph idx="1"/>
          </p:nvPr>
        </p:nvSpPr>
        <p:spPr>
          <a:xfrm>
            <a:off x="457200" y="1600200"/>
            <a:ext cx="8229600" cy="5105400"/>
          </a:xfrm>
        </p:spPr>
        <p:txBody>
          <a:bodyPr>
            <a:normAutofit/>
          </a:bodyPr>
          <a:lstStyle/>
          <a:p>
            <a:endParaRPr lang="en-US" sz="2000" dirty="0"/>
          </a:p>
          <a:p>
            <a:r>
              <a:rPr lang="en-US" sz="2000" b="1" dirty="0"/>
              <a:t>Luke 22:47-49</a:t>
            </a:r>
          </a:p>
          <a:p>
            <a:r>
              <a:rPr lang="en-US" sz="2000" dirty="0" smtClean="0"/>
              <a:t>Judas betrays Jesus him w/ a kiss – contradiction of character</a:t>
            </a:r>
          </a:p>
          <a:p>
            <a:pPr marL="0" indent="0">
              <a:buNone/>
            </a:pPr>
            <a:endParaRPr lang="en-US" sz="2000" dirty="0" smtClean="0"/>
          </a:p>
          <a:p>
            <a:r>
              <a:rPr lang="en-US" sz="2000" b="1" dirty="0"/>
              <a:t>John </a:t>
            </a:r>
            <a:r>
              <a:rPr lang="en-US" sz="2000" b="1" dirty="0" smtClean="0"/>
              <a:t>18:37-38</a:t>
            </a:r>
            <a:endParaRPr lang="en-US" sz="2000" dirty="0"/>
          </a:p>
          <a:p>
            <a:r>
              <a:rPr lang="en-US" sz="2000" dirty="0" smtClean="0"/>
              <a:t>Pilate saying he finds no fault in him, but then has Jesus scourged and crucified anyway…</a:t>
            </a:r>
          </a:p>
          <a:p>
            <a:endParaRPr lang="en-US" sz="2000" dirty="0" smtClean="0"/>
          </a:p>
          <a:p>
            <a:r>
              <a:rPr lang="en-US" sz="2000" b="1" dirty="0"/>
              <a:t>Matthew 27:41-43</a:t>
            </a:r>
          </a:p>
          <a:p>
            <a:r>
              <a:rPr lang="en-US" sz="2000" dirty="0" smtClean="0"/>
              <a:t>While Jesus is on the cross… “He saved others.. Himself he cant save…</a:t>
            </a:r>
          </a:p>
          <a:p>
            <a:endParaRPr lang="en-US" sz="2000" dirty="0"/>
          </a:p>
          <a:p>
            <a:pPr marL="0" indent="0">
              <a:buNone/>
            </a:pPr>
            <a:endParaRPr lang="en-US" sz="2800" dirty="0"/>
          </a:p>
        </p:txBody>
      </p:sp>
    </p:spTree>
    <p:extLst>
      <p:ext uri="{BB962C8B-B14F-4D97-AF65-F5344CB8AC3E}">
        <p14:creationId xmlns:p14="http://schemas.microsoft.com/office/powerpoint/2010/main" val="1255401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8800" b="1" dirty="0" smtClean="0"/>
              <a:t>Law </a:t>
            </a:r>
            <a:r>
              <a:rPr lang="en-US" sz="8800" b="1" dirty="0"/>
              <a:t>of Identity</a:t>
            </a:r>
          </a:p>
          <a:p>
            <a:endParaRPr lang="en-US" dirty="0"/>
          </a:p>
        </p:txBody>
      </p:sp>
    </p:spTree>
    <p:extLst>
      <p:ext uri="{BB962C8B-B14F-4D97-AF65-F5344CB8AC3E}">
        <p14:creationId xmlns:p14="http://schemas.microsoft.com/office/powerpoint/2010/main" val="2082507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Law of Identity</a:t>
            </a:r>
            <a:endParaRPr lang="en-US" dirty="0"/>
          </a:p>
        </p:txBody>
      </p:sp>
      <p:sp>
        <p:nvSpPr>
          <p:cNvPr id="3" name="Content Placeholder 2"/>
          <p:cNvSpPr>
            <a:spLocks noGrp="1"/>
          </p:cNvSpPr>
          <p:nvPr>
            <p:ph idx="1"/>
          </p:nvPr>
        </p:nvSpPr>
        <p:spPr>
          <a:xfrm>
            <a:off x="457200" y="838200"/>
            <a:ext cx="8229600" cy="6019800"/>
          </a:xfrm>
        </p:spPr>
        <p:txBody>
          <a:bodyPr>
            <a:normAutofit fontScale="70000" lnSpcReduction="20000"/>
          </a:bodyPr>
          <a:lstStyle/>
          <a:p>
            <a:r>
              <a:rPr lang="en-US" u="sng" dirty="0"/>
              <a:t>The law of identity states that A is A</a:t>
            </a:r>
            <a:r>
              <a:rPr lang="en-US" dirty="0"/>
              <a:t>. </a:t>
            </a:r>
            <a:endParaRPr lang="en-US" dirty="0" smtClean="0"/>
          </a:p>
          <a:p>
            <a:endParaRPr lang="en-US" dirty="0" smtClean="0"/>
          </a:p>
          <a:p>
            <a:r>
              <a:rPr lang="en-US" dirty="0" smtClean="0"/>
              <a:t>An </a:t>
            </a:r>
            <a:r>
              <a:rPr lang="en-US" dirty="0"/>
              <a:t>Apple is an Apple. In other words, something is what it is. If something exists, it has a nature, an essence. For example, a book has a front and back cover with pages. A car has four wheels, seats, doors, windows, etc. A tree has branches, leaves, a trunk, and roots. This also means that anything that exists has characteristics. We recognize what something is by observing its characteristic. You know that a tree is a tree because you see its branches, it's leads, its trunk, etc. </a:t>
            </a:r>
            <a:endParaRPr lang="en-US" dirty="0" smtClean="0"/>
          </a:p>
          <a:p>
            <a:r>
              <a:rPr lang="en-US" dirty="0"/>
              <a:t/>
            </a:r>
            <a:br>
              <a:rPr lang="en-US" dirty="0"/>
            </a:br>
            <a:r>
              <a:rPr lang="en-US" dirty="0"/>
              <a:t>Furthermore, if something has an identity, it has a single identity. It does not have more than one identity. In other words, if something exists it has a set of attributes that are consistent with its own existence. It does not have a set of attributes that are inconsistent with itself. Therefore we can easily conclude that a cat is not a parachute. An Apple is not a race car. A tree is not a movie.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320480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8000" b="1" dirty="0"/>
              <a:t>Law of Rational Inference</a:t>
            </a:r>
          </a:p>
          <a:p>
            <a:pPr marL="0" indent="0">
              <a:buNone/>
            </a:pPr>
            <a:endParaRPr lang="en-US" dirty="0"/>
          </a:p>
        </p:txBody>
      </p:sp>
    </p:spTree>
    <p:extLst>
      <p:ext uri="{BB962C8B-B14F-4D97-AF65-F5344CB8AC3E}">
        <p14:creationId xmlns:p14="http://schemas.microsoft.com/office/powerpoint/2010/main" val="103770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L</a:t>
            </a:r>
            <a:r>
              <a:rPr lang="en-US" dirty="0" smtClean="0"/>
              <a:t>aw </a:t>
            </a:r>
            <a:r>
              <a:rPr lang="en-US" dirty="0"/>
              <a:t>of </a:t>
            </a:r>
            <a:r>
              <a:rPr lang="en-US" dirty="0" smtClean="0"/>
              <a:t>rational </a:t>
            </a:r>
            <a:r>
              <a:rPr lang="en-US" dirty="0"/>
              <a:t>inference</a:t>
            </a:r>
          </a:p>
        </p:txBody>
      </p:sp>
      <p:sp>
        <p:nvSpPr>
          <p:cNvPr id="3" name="Content Placeholder 2"/>
          <p:cNvSpPr>
            <a:spLocks noGrp="1"/>
          </p:cNvSpPr>
          <p:nvPr>
            <p:ph idx="1"/>
          </p:nvPr>
        </p:nvSpPr>
        <p:spPr>
          <a:xfrm>
            <a:off x="457200" y="838200"/>
            <a:ext cx="8229600" cy="5715000"/>
          </a:xfrm>
        </p:spPr>
        <p:txBody>
          <a:bodyPr>
            <a:normAutofit fontScale="92500" lnSpcReduction="20000"/>
          </a:bodyPr>
          <a:lstStyle/>
          <a:p>
            <a:r>
              <a:rPr lang="en-US" sz="2400" i="1" dirty="0"/>
              <a:t>In the </a:t>
            </a:r>
            <a:r>
              <a:rPr lang="en-US" sz="2400" i="1" dirty="0" smtClean="0"/>
              <a:t>“Law </a:t>
            </a:r>
            <a:r>
              <a:rPr lang="en-US" sz="2400" i="1" dirty="0"/>
              <a:t>of </a:t>
            </a:r>
            <a:r>
              <a:rPr lang="en-US" sz="2400" i="1" dirty="0" smtClean="0"/>
              <a:t>Rational Inference”, </a:t>
            </a:r>
            <a:r>
              <a:rPr lang="en-US" sz="2400" i="1" dirty="0"/>
              <a:t>a truth </a:t>
            </a:r>
            <a:r>
              <a:rPr lang="en-US" sz="2400" i="1" dirty="0" smtClean="0"/>
              <a:t>is drawn </a:t>
            </a:r>
            <a:r>
              <a:rPr lang="en-US" sz="2400" i="1" dirty="0"/>
              <a:t>from </a:t>
            </a:r>
            <a:r>
              <a:rPr lang="en-US" sz="2400" i="1" dirty="0" smtClean="0"/>
              <a:t>another idea </a:t>
            </a:r>
            <a:r>
              <a:rPr lang="en-US" sz="2400" i="1" dirty="0"/>
              <a:t>that is supposed or admitted to be true</a:t>
            </a:r>
            <a:r>
              <a:rPr lang="en-US" sz="2400" i="1" dirty="0" smtClean="0"/>
              <a:t>.</a:t>
            </a:r>
          </a:p>
          <a:p>
            <a:endParaRPr lang="en-US" sz="2400" i="1" dirty="0" smtClean="0"/>
          </a:p>
          <a:p>
            <a:r>
              <a:rPr lang="en-US" sz="2400" i="1" dirty="0" smtClean="0"/>
              <a:t> </a:t>
            </a:r>
            <a:r>
              <a:rPr lang="en-US" sz="2400" i="1" dirty="0"/>
              <a:t>A process of reasoning by which a fact or proposition sought to be established is </a:t>
            </a:r>
            <a:r>
              <a:rPr lang="en-US" sz="2400" b="1" i="1" dirty="0"/>
              <a:t>deduced as a logical consequence from other facts, or a state</a:t>
            </a:r>
            <a:r>
              <a:rPr lang="en-US" sz="2400" b="1" dirty="0"/>
              <a:t> </a:t>
            </a:r>
            <a:r>
              <a:rPr lang="en-US" sz="2400" b="1" i="1" dirty="0"/>
              <a:t>of facts, already proved or admitted</a:t>
            </a:r>
            <a:r>
              <a:rPr lang="en-US" sz="2400" i="1" dirty="0"/>
              <a:t>. </a:t>
            </a:r>
            <a:endParaRPr lang="en-US" sz="2400" i="1" dirty="0" smtClean="0"/>
          </a:p>
          <a:p>
            <a:endParaRPr lang="en-US" sz="2400" i="1" dirty="0" smtClean="0"/>
          </a:p>
          <a:p>
            <a:r>
              <a:rPr lang="en-US" sz="2400" i="1" dirty="0" smtClean="0"/>
              <a:t>A </a:t>
            </a:r>
            <a:r>
              <a:rPr lang="en-US" sz="2400" i="1" dirty="0"/>
              <a:t>logical and reasonable conclusion of a fact not presented by direct evidence but which, by process of logic and reason, </a:t>
            </a:r>
            <a:r>
              <a:rPr lang="en-US" sz="2400" b="1" u="sng" dirty="0"/>
              <a:t>a trier of fact may conclude exists from the established facts</a:t>
            </a:r>
            <a:r>
              <a:rPr lang="en-US" sz="2400" b="1" u="sng" dirty="0" smtClean="0"/>
              <a:t>.</a:t>
            </a:r>
          </a:p>
          <a:p>
            <a:endParaRPr lang="en-US" sz="2400" i="1" dirty="0"/>
          </a:p>
          <a:p>
            <a:r>
              <a:rPr lang="en-US" sz="2400" i="1" dirty="0" smtClean="0"/>
              <a:t> </a:t>
            </a:r>
            <a:r>
              <a:rPr lang="en-US" sz="2400" i="1" dirty="0"/>
              <a:t>Inferences are deductions or conclusions that with reason and common sense </a:t>
            </a:r>
            <a:r>
              <a:rPr lang="en-US" sz="2400" i="1" dirty="0" smtClean="0"/>
              <a:t>leads </a:t>
            </a:r>
            <a:r>
              <a:rPr lang="en-US" sz="2400" i="1" dirty="0"/>
              <a:t>a</a:t>
            </a:r>
            <a:r>
              <a:rPr lang="en-US" sz="2400" i="1" dirty="0" smtClean="0"/>
              <a:t> person </a:t>
            </a:r>
            <a:r>
              <a:rPr lang="en-US" sz="2400" i="1" dirty="0"/>
              <a:t>to draw from </a:t>
            </a:r>
            <a:r>
              <a:rPr lang="en-US" sz="2400" i="1" dirty="0" smtClean="0"/>
              <a:t>facts, </a:t>
            </a:r>
            <a:r>
              <a:rPr lang="en-US" sz="2400" i="1" dirty="0"/>
              <a:t>which have been established by the evidence in a</a:t>
            </a:r>
            <a:r>
              <a:rPr lang="en-US" sz="2400" i="1" dirty="0" smtClean="0"/>
              <a:t> </a:t>
            </a:r>
            <a:r>
              <a:rPr lang="en-US" sz="2400" i="1" dirty="0"/>
              <a:t>case</a:t>
            </a:r>
            <a:r>
              <a:rPr lang="en-US" sz="2400" i="1" dirty="0" smtClean="0"/>
              <a:t>.</a:t>
            </a:r>
          </a:p>
          <a:p>
            <a:endParaRPr lang="en-US" sz="2400" i="1" dirty="0" smtClean="0"/>
          </a:p>
          <a:p>
            <a:endParaRPr lang="en-US" sz="2400" i="1" dirty="0" smtClean="0"/>
          </a:p>
          <a:p>
            <a:r>
              <a:rPr lang="en-US" sz="2400" b="1" i="1" dirty="0" smtClean="0"/>
              <a:t>This Law of Rational Inference has a very close relationship with the </a:t>
            </a:r>
            <a:r>
              <a:rPr lang="en-US" sz="2400" b="1" i="1" u="sng" dirty="0" smtClean="0"/>
              <a:t>concept of Faith…</a:t>
            </a:r>
          </a:p>
          <a:p>
            <a:endParaRPr lang="en-US" dirty="0"/>
          </a:p>
          <a:p>
            <a:endParaRPr lang="en-US" dirty="0" smtClean="0"/>
          </a:p>
          <a:p>
            <a:endParaRPr lang="en-US" dirty="0"/>
          </a:p>
        </p:txBody>
      </p:sp>
    </p:spTree>
    <p:extLst>
      <p:ext uri="{BB962C8B-B14F-4D97-AF65-F5344CB8AC3E}">
        <p14:creationId xmlns:p14="http://schemas.microsoft.com/office/powerpoint/2010/main" val="2346580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Law of Excluded Middle</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en-US" u="sng" dirty="0"/>
              <a:t>The law of excluded middle says that a statement is either true or false</a:t>
            </a:r>
            <a:r>
              <a:rPr lang="en-US" dirty="0"/>
              <a:t>. For example, my hair is brown. It is either true or false that my hair is brown. Another example: I am pregnant. The statement is either true or false. Since I am a male, it is not possible for me to be pregnant. Therefore, the statement is false. If I were a female, it would be possible for me to be pregnant (given normal bodily conditions</a:t>
            </a:r>
            <a:r>
              <a:rPr lang="en-US" dirty="0" smtClean="0"/>
              <a:t>).</a:t>
            </a:r>
          </a:p>
          <a:p>
            <a:endParaRPr lang="en-US" dirty="0"/>
          </a:p>
          <a:p>
            <a:r>
              <a:rPr lang="en-US" dirty="0" smtClean="0"/>
              <a:t> </a:t>
            </a:r>
            <a:r>
              <a:rPr lang="en-US" dirty="0"/>
              <a:t>A woman is not "kind-of" pregnant. She either is or is not pregnant - there is no middle position. The law of excluded middle is important because it helps us deal in absolutes. This is particularly important in a society where relativism is promoted and truth statements are denied.</a:t>
            </a:r>
          </a:p>
        </p:txBody>
      </p:sp>
    </p:spTree>
    <p:extLst>
      <p:ext uri="{BB962C8B-B14F-4D97-AF65-F5344CB8AC3E}">
        <p14:creationId xmlns:p14="http://schemas.microsoft.com/office/powerpoint/2010/main" val="1885139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dirty="0" smtClean="0"/>
              <a:t>Law of Identity</a:t>
            </a:r>
          </a:p>
          <a:p>
            <a:r>
              <a:rPr lang="en-US" dirty="0" smtClean="0"/>
              <a:t>Law of Rational Inference</a:t>
            </a:r>
          </a:p>
          <a:p>
            <a:r>
              <a:rPr lang="en-US" dirty="0" smtClean="0"/>
              <a:t>Law of Non-Contradiction</a:t>
            </a:r>
          </a:p>
          <a:p>
            <a:r>
              <a:rPr lang="en-US" dirty="0" smtClean="0"/>
              <a:t>Law of Excluded Middle</a:t>
            </a:r>
          </a:p>
          <a:p>
            <a:endParaRPr lang="en-US" dirty="0"/>
          </a:p>
          <a:p>
            <a:r>
              <a:rPr lang="en-US" dirty="0" smtClean="0"/>
              <a:t>We use them every day without thinking twice. They are “2</a:t>
            </a:r>
            <a:r>
              <a:rPr lang="en-US" baseline="30000" dirty="0" smtClean="0"/>
              <a:t>nd</a:t>
            </a:r>
            <a:r>
              <a:rPr lang="en-US" dirty="0" smtClean="0"/>
              <a:t> nature” They are a built in part of our being.</a:t>
            </a:r>
          </a:p>
          <a:p>
            <a:endParaRPr lang="en-US" dirty="0" smtClean="0"/>
          </a:p>
          <a:p>
            <a:r>
              <a:rPr lang="en-US" dirty="0" smtClean="0"/>
              <a:t>Example:</a:t>
            </a:r>
            <a:endParaRPr lang="en-US" dirty="0"/>
          </a:p>
        </p:txBody>
      </p:sp>
    </p:spTree>
    <p:extLst>
      <p:ext uri="{BB962C8B-B14F-4D97-AF65-F5344CB8AC3E}">
        <p14:creationId xmlns:p14="http://schemas.microsoft.com/office/powerpoint/2010/main" val="2739723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Outline</a:t>
            </a:r>
            <a:endParaRPr lang="en-US" dirty="0"/>
          </a:p>
        </p:txBody>
      </p:sp>
      <p:sp>
        <p:nvSpPr>
          <p:cNvPr id="3" name="Content Placeholder 2"/>
          <p:cNvSpPr>
            <a:spLocks noGrp="1"/>
          </p:cNvSpPr>
          <p:nvPr>
            <p:ph idx="1"/>
          </p:nvPr>
        </p:nvSpPr>
        <p:spPr>
          <a:xfrm>
            <a:off x="457200" y="1066800"/>
            <a:ext cx="8229600" cy="5638800"/>
          </a:xfrm>
        </p:spPr>
        <p:txBody>
          <a:bodyPr>
            <a:normAutofit/>
          </a:bodyPr>
          <a:lstStyle/>
          <a:p>
            <a:pPr marL="0" indent="0">
              <a:buNone/>
            </a:pPr>
            <a:endParaRPr lang="en-US" dirty="0" smtClean="0"/>
          </a:p>
          <a:p>
            <a:r>
              <a:rPr lang="en-US" dirty="0" smtClean="0"/>
              <a:t>What are some of the laws of Logic?</a:t>
            </a:r>
          </a:p>
          <a:p>
            <a:endParaRPr lang="en-US" dirty="0" smtClean="0"/>
          </a:p>
          <a:p>
            <a:r>
              <a:rPr lang="en-US" dirty="0"/>
              <a:t>-Law of Non-Contradiction</a:t>
            </a:r>
          </a:p>
          <a:p>
            <a:r>
              <a:rPr lang="en-US" dirty="0"/>
              <a:t>-Law of Identity</a:t>
            </a:r>
          </a:p>
          <a:p>
            <a:r>
              <a:rPr lang="en-US" dirty="0"/>
              <a:t>-Law of Rational </a:t>
            </a:r>
            <a:r>
              <a:rPr lang="en-US" dirty="0" smtClean="0"/>
              <a:t>Inference</a:t>
            </a:r>
          </a:p>
          <a:p>
            <a:r>
              <a:rPr lang="en-US" dirty="0" smtClean="0"/>
              <a:t>-Law of the Excluded Middle</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19216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Everyday – Truths we take for granted.</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67091" y="1600200"/>
            <a:ext cx="3018817" cy="4525963"/>
          </a:xfrm>
        </p:spPr>
      </p:pic>
      <p:sp>
        <p:nvSpPr>
          <p:cNvPr id="6" name="Content Placeholder 5"/>
          <p:cNvSpPr>
            <a:spLocks noGrp="1"/>
          </p:cNvSpPr>
          <p:nvPr>
            <p:ph sz="half" idx="2"/>
          </p:nvPr>
        </p:nvSpPr>
        <p:spPr/>
        <p:txBody>
          <a:bodyPr>
            <a:normAutofit fontScale="85000" lnSpcReduction="10000"/>
          </a:bodyPr>
          <a:lstStyle/>
          <a:p>
            <a:r>
              <a:rPr lang="en-US" sz="2000" b="1" u="sng" dirty="0" smtClean="0"/>
              <a:t>Law of Identity:</a:t>
            </a:r>
          </a:p>
          <a:p>
            <a:r>
              <a:rPr lang="en-US" sz="2000" dirty="0" smtClean="0"/>
              <a:t>The Chef, Chef’s hand, Pan, Oven </a:t>
            </a:r>
            <a:r>
              <a:rPr lang="en-US" sz="2000" dirty="0" err="1" smtClean="0"/>
              <a:t>etc</a:t>
            </a:r>
            <a:endParaRPr lang="en-US" sz="2000" dirty="0" smtClean="0"/>
          </a:p>
          <a:p>
            <a:endParaRPr lang="en-US" sz="2000" dirty="0"/>
          </a:p>
          <a:p>
            <a:r>
              <a:rPr lang="en-US" sz="2000" b="1" u="sng" dirty="0" smtClean="0"/>
              <a:t>Law of Rational Inference</a:t>
            </a:r>
          </a:p>
          <a:p>
            <a:r>
              <a:rPr lang="en-US" sz="2000" dirty="0" smtClean="0"/>
              <a:t>The man reasons: This pan is very hot so I’ll grab the handle! </a:t>
            </a:r>
          </a:p>
          <a:p>
            <a:endParaRPr lang="en-US" sz="2000" b="1" dirty="0"/>
          </a:p>
          <a:p>
            <a:r>
              <a:rPr lang="en-US" sz="2000" b="1" u="sng" dirty="0" smtClean="0"/>
              <a:t>The Law of Non-Contradiction</a:t>
            </a:r>
          </a:p>
          <a:p>
            <a:r>
              <a:rPr lang="en-US" sz="2000" dirty="0" smtClean="0"/>
              <a:t>The chef knows all to well that if he does not respect the top 2 laws he will test the </a:t>
            </a:r>
            <a:r>
              <a:rPr lang="en-US" sz="2000" b="1" dirty="0" smtClean="0"/>
              <a:t>Law of Non-contradiction </a:t>
            </a:r>
            <a:r>
              <a:rPr lang="en-US" sz="2000" dirty="0" smtClean="0"/>
              <a:t>and find out that the frying pan is not </a:t>
            </a:r>
            <a:r>
              <a:rPr lang="en-US" sz="2000" b="1" dirty="0" smtClean="0"/>
              <a:t>both hot and cold</a:t>
            </a:r>
            <a:r>
              <a:rPr lang="en-US" sz="2000" dirty="0" smtClean="0"/>
              <a:t>, </a:t>
            </a:r>
            <a:r>
              <a:rPr lang="en-US" sz="2000" b="1" u="sng" dirty="0" smtClean="0"/>
              <a:t>but hot </a:t>
            </a:r>
            <a:r>
              <a:rPr lang="en-US" sz="2000" dirty="0" smtClean="0"/>
              <a:t>and burn himself. </a:t>
            </a:r>
          </a:p>
          <a:p>
            <a:r>
              <a:rPr lang="en-US" sz="2000" dirty="0" smtClean="0"/>
              <a:t>The truth here is the pan is hot – its undeniable. That’s why there is a handle.</a:t>
            </a:r>
            <a:endParaRPr lang="en-US" sz="2000" dirty="0"/>
          </a:p>
        </p:txBody>
      </p:sp>
    </p:spTree>
    <p:extLst>
      <p:ext uri="{BB962C8B-B14F-4D97-AF65-F5344CB8AC3E}">
        <p14:creationId xmlns:p14="http://schemas.microsoft.com/office/powerpoint/2010/main" val="884829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457200" y="274638"/>
            <a:ext cx="8229600" cy="639762"/>
          </a:xfrm>
        </p:spPr>
        <p:txBody>
          <a:bodyPr>
            <a:normAutofit fontScale="90000"/>
          </a:bodyPr>
          <a:lstStyle/>
          <a:p>
            <a:r>
              <a:rPr lang="en-US" dirty="0" smtClean="0"/>
              <a:t>What are the Laws of Logic?</a:t>
            </a:r>
          </a:p>
        </p:txBody>
      </p:sp>
      <p:sp>
        <p:nvSpPr>
          <p:cNvPr id="92163" name="Content Placeholder 2"/>
          <p:cNvSpPr>
            <a:spLocks noGrp="1"/>
          </p:cNvSpPr>
          <p:nvPr>
            <p:ph idx="1"/>
          </p:nvPr>
        </p:nvSpPr>
        <p:spPr>
          <a:xfrm>
            <a:off x="457200" y="990600"/>
            <a:ext cx="8229600" cy="5638800"/>
          </a:xfrm>
        </p:spPr>
        <p:txBody>
          <a:bodyPr>
            <a:normAutofit fontScale="92500"/>
          </a:bodyPr>
          <a:lstStyle/>
          <a:p>
            <a:r>
              <a:rPr lang="en-US" sz="2800" dirty="0" smtClean="0"/>
              <a:t>They are: Immaterial, universal, invariant, abstract entities, which </a:t>
            </a:r>
            <a:r>
              <a:rPr lang="en-US" sz="2800" u="sng" dirty="0" smtClean="0"/>
              <a:t>govern</a:t>
            </a:r>
            <a:r>
              <a:rPr lang="en-US" sz="2800" dirty="0" smtClean="0"/>
              <a:t> all possible </a:t>
            </a:r>
            <a:r>
              <a:rPr lang="en-US" sz="2800" u="sng" dirty="0" smtClean="0"/>
              <a:t>conceptual </a:t>
            </a:r>
            <a:r>
              <a:rPr lang="en-US" sz="2800" dirty="0" smtClean="0"/>
              <a:t>relationships</a:t>
            </a:r>
            <a:r>
              <a:rPr lang="en-US" sz="2800" dirty="0"/>
              <a:t>.</a:t>
            </a:r>
            <a:endParaRPr lang="en-US" sz="2800" dirty="0" smtClean="0"/>
          </a:p>
          <a:p>
            <a:endParaRPr lang="en-US" sz="2800" dirty="0" smtClean="0"/>
          </a:p>
          <a:p>
            <a:r>
              <a:rPr lang="en-US" sz="2800" b="1" u="sng" dirty="0" smtClean="0"/>
              <a:t>They govern / regulate reasoning in your head. </a:t>
            </a:r>
          </a:p>
          <a:p>
            <a:endParaRPr lang="en-US" sz="2800" b="1" u="sng" dirty="0"/>
          </a:p>
          <a:p>
            <a:r>
              <a:rPr lang="en-US" sz="2800" dirty="0" smtClean="0"/>
              <a:t>These Laws help us get to the </a:t>
            </a:r>
            <a:r>
              <a:rPr lang="en-US" sz="2800" b="1" u="sng" dirty="0" smtClean="0"/>
              <a:t>Truth of the Matter!</a:t>
            </a:r>
          </a:p>
          <a:p>
            <a:endParaRPr lang="en-US" sz="2800" dirty="0" smtClean="0"/>
          </a:p>
          <a:p>
            <a:r>
              <a:rPr lang="en-US" sz="2800" dirty="0" smtClean="0"/>
              <a:t>Laws of Logic </a:t>
            </a:r>
            <a:r>
              <a:rPr lang="en-US" sz="2800" b="1" u="sng" dirty="0" smtClean="0"/>
              <a:t>make sense in the Christian World view. </a:t>
            </a:r>
          </a:p>
          <a:p>
            <a:endParaRPr lang="en-US" sz="2800" dirty="0" smtClean="0"/>
          </a:p>
          <a:p>
            <a:r>
              <a:rPr lang="en-US" sz="2800" dirty="0" smtClean="0"/>
              <a:t>An Atheist's world view can’t </a:t>
            </a:r>
            <a:r>
              <a:rPr lang="en-US" sz="2800" b="1" u="sng" dirty="0" smtClean="0"/>
              <a:t>rationally</a:t>
            </a:r>
            <a:r>
              <a:rPr lang="en-US" sz="2800" dirty="0" smtClean="0"/>
              <a:t> account for them….</a:t>
            </a:r>
          </a:p>
        </p:txBody>
      </p:sp>
    </p:spTree>
    <p:extLst>
      <p:ext uri="{BB962C8B-B14F-4D97-AF65-F5344CB8AC3E}">
        <p14:creationId xmlns:p14="http://schemas.microsoft.com/office/powerpoint/2010/main" val="3304616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Truth</a:t>
            </a:r>
            <a:endParaRPr lang="en-US" sz="8000"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10924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a:t>
            </a:r>
            <a:endParaRPr lang="en-US" dirty="0"/>
          </a:p>
        </p:txBody>
      </p:sp>
      <p:sp>
        <p:nvSpPr>
          <p:cNvPr id="3" name="Content Placeholder 2"/>
          <p:cNvSpPr>
            <a:spLocks noGrp="1"/>
          </p:cNvSpPr>
          <p:nvPr>
            <p:ph idx="1"/>
          </p:nvPr>
        </p:nvSpPr>
        <p:spPr/>
        <p:txBody>
          <a:bodyPr>
            <a:normAutofit fontScale="92500" lnSpcReduction="10000"/>
          </a:bodyPr>
          <a:lstStyle/>
          <a:p>
            <a:endParaRPr lang="en-US" b="1" dirty="0"/>
          </a:p>
          <a:p>
            <a:r>
              <a:rPr lang="en-US" dirty="0" smtClean="0"/>
              <a:t>the </a:t>
            </a:r>
            <a:r>
              <a:rPr lang="en-US" dirty="0"/>
              <a:t>true or actual state of a matter: He tried to find out the truth. </a:t>
            </a:r>
          </a:p>
          <a:p>
            <a:r>
              <a:rPr lang="en-US" dirty="0"/>
              <a:t>2. conformity with fact or reality; verity: the truth of a statement. </a:t>
            </a:r>
          </a:p>
          <a:p>
            <a:r>
              <a:rPr lang="en-US" dirty="0"/>
              <a:t>3. a verified or indisputable fact, proposition, principle, or the like: mathematical truths. </a:t>
            </a:r>
          </a:p>
          <a:p>
            <a:r>
              <a:rPr lang="en-US" dirty="0"/>
              <a:t>4. the state or character of being true. </a:t>
            </a:r>
          </a:p>
          <a:p>
            <a:r>
              <a:rPr lang="en-US" dirty="0"/>
              <a:t>5. actuality or actual existence. </a:t>
            </a:r>
          </a:p>
          <a:p>
            <a:endParaRPr lang="en-US" dirty="0"/>
          </a:p>
        </p:txBody>
      </p:sp>
    </p:spTree>
    <p:extLst>
      <p:ext uri="{BB962C8B-B14F-4D97-AF65-F5344CB8AC3E}">
        <p14:creationId xmlns:p14="http://schemas.microsoft.com/office/powerpoint/2010/main" val="1401056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Pilate – What is “Truth”?</a:t>
            </a:r>
          </a:p>
        </p:txBody>
      </p:sp>
      <p:sp>
        <p:nvSpPr>
          <p:cNvPr id="3" name="Content Placeholder 2"/>
          <p:cNvSpPr>
            <a:spLocks noGrp="1"/>
          </p:cNvSpPr>
          <p:nvPr>
            <p:ph idx="1"/>
          </p:nvPr>
        </p:nvSpPr>
        <p:spPr/>
        <p:txBody>
          <a:bodyPr>
            <a:normAutofit fontScale="92500" lnSpcReduction="20000"/>
          </a:bodyPr>
          <a:lstStyle/>
          <a:p>
            <a:r>
              <a:rPr lang="en-US" b="1" dirty="0"/>
              <a:t>John 18:37-39</a:t>
            </a:r>
          </a:p>
          <a:p>
            <a:r>
              <a:rPr lang="en-US" baseline="30000" dirty="0" smtClean="0"/>
              <a:t>37</a:t>
            </a:r>
            <a:r>
              <a:rPr lang="en-US" baseline="30000" dirty="0"/>
              <a:t> </a:t>
            </a:r>
            <a:r>
              <a:rPr lang="en-US" dirty="0"/>
              <a:t>Pilate therefore said unto him, Art thou a king then? Jesus answered, Thou </a:t>
            </a:r>
            <a:r>
              <a:rPr lang="en-US" dirty="0" err="1"/>
              <a:t>sayest</a:t>
            </a:r>
            <a:r>
              <a:rPr lang="en-US" dirty="0"/>
              <a:t> that I am a king. To this end was I born, and for this cause came I into the world, that I should bear witness unto the truth. Every one that is of the truth </a:t>
            </a:r>
            <a:r>
              <a:rPr lang="en-US" dirty="0" err="1"/>
              <a:t>heareth</a:t>
            </a:r>
            <a:r>
              <a:rPr lang="en-US" dirty="0"/>
              <a:t> my voice</a:t>
            </a:r>
            <a:r>
              <a:rPr lang="en-US" dirty="0" smtClean="0"/>
              <a:t>.</a:t>
            </a:r>
          </a:p>
          <a:p>
            <a:endParaRPr lang="en-US" dirty="0"/>
          </a:p>
          <a:p>
            <a:r>
              <a:rPr lang="en-US" baseline="30000" dirty="0"/>
              <a:t>38 </a:t>
            </a:r>
            <a:r>
              <a:rPr lang="en-US" dirty="0"/>
              <a:t>Pilate </a:t>
            </a:r>
            <a:r>
              <a:rPr lang="en-US" dirty="0" err="1"/>
              <a:t>saith</a:t>
            </a:r>
            <a:r>
              <a:rPr lang="en-US" dirty="0"/>
              <a:t> unto him, What is truth? And when he had said this, he went out again unto the Jews, and </a:t>
            </a:r>
            <a:r>
              <a:rPr lang="en-US" dirty="0" err="1"/>
              <a:t>saith</a:t>
            </a:r>
            <a:r>
              <a:rPr lang="en-US" dirty="0"/>
              <a:t> unto them, I find in him no fault at all.</a:t>
            </a:r>
          </a:p>
          <a:p>
            <a:endParaRPr lang="en-US" dirty="0"/>
          </a:p>
        </p:txBody>
      </p:sp>
    </p:spTree>
    <p:extLst>
      <p:ext uri="{BB962C8B-B14F-4D97-AF65-F5344CB8AC3E}">
        <p14:creationId xmlns:p14="http://schemas.microsoft.com/office/powerpoint/2010/main" val="3493671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a:t>
            </a:r>
            <a:r>
              <a:rPr lang="en-US" dirty="0" err="1" smtClean="0"/>
              <a:t>Strongs</a:t>
            </a:r>
            <a:r>
              <a:rPr lang="en-US" smtClean="0"/>
              <a:t> Concordance # </a:t>
            </a:r>
            <a:r>
              <a:rPr lang="en-US"/>
              <a:t>H571</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1)</a:t>
            </a:r>
            <a:r>
              <a:rPr lang="en-US" dirty="0"/>
              <a:t> firmness, faithfulness, truth</a:t>
            </a:r>
          </a:p>
          <a:p>
            <a:r>
              <a:rPr lang="en-US" b="1" dirty="0"/>
              <a:t>a)</a:t>
            </a:r>
            <a:r>
              <a:rPr lang="en-US" dirty="0"/>
              <a:t> sureness, reliability</a:t>
            </a:r>
          </a:p>
          <a:p>
            <a:r>
              <a:rPr lang="en-US" b="1" dirty="0"/>
              <a:t>b)</a:t>
            </a:r>
            <a:r>
              <a:rPr lang="en-US" dirty="0"/>
              <a:t> stability, continuance</a:t>
            </a:r>
          </a:p>
          <a:p>
            <a:r>
              <a:rPr lang="en-US" b="1" dirty="0"/>
              <a:t>c)</a:t>
            </a:r>
            <a:r>
              <a:rPr lang="en-US" dirty="0"/>
              <a:t> faithfulness, </a:t>
            </a:r>
            <a:r>
              <a:rPr lang="en-US" dirty="0" err="1"/>
              <a:t>reliableness</a:t>
            </a:r>
            <a:endParaRPr lang="en-US" dirty="0"/>
          </a:p>
          <a:p>
            <a:r>
              <a:rPr lang="en-US" b="1" dirty="0"/>
              <a:t>d)</a:t>
            </a:r>
            <a:r>
              <a:rPr lang="en-US" dirty="0"/>
              <a:t> truth</a:t>
            </a:r>
          </a:p>
          <a:p>
            <a:r>
              <a:rPr lang="en-US" b="1" dirty="0"/>
              <a:t>1)</a:t>
            </a:r>
            <a:r>
              <a:rPr lang="en-US" dirty="0"/>
              <a:t> as spoken</a:t>
            </a:r>
          </a:p>
          <a:p>
            <a:r>
              <a:rPr lang="en-US" b="1" dirty="0"/>
              <a:t>2)</a:t>
            </a:r>
            <a:r>
              <a:rPr lang="en-US" dirty="0"/>
              <a:t> of testimony and judgment</a:t>
            </a:r>
          </a:p>
          <a:p>
            <a:r>
              <a:rPr lang="en-US" b="1" dirty="0"/>
              <a:t>3)</a:t>
            </a:r>
            <a:r>
              <a:rPr lang="en-US" dirty="0"/>
              <a:t> of divine instruction</a:t>
            </a:r>
          </a:p>
          <a:p>
            <a:r>
              <a:rPr lang="en-US" b="1" dirty="0"/>
              <a:t>4)</a:t>
            </a:r>
            <a:r>
              <a:rPr lang="en-US" dirty="0"/>
              <a:t> truth as a body of ethical or religious knowledge</a:t>
            </a:r>
          </a:p>
          <a:p>
            <a:r>
              <a:rPr lang="en-US" b="1" dirty="0"/>
              <a:t>5)</a:t>
            </a:r>
            <a:r>
              <a:rPr lang="en-US" dirty="0"/>
              <a:t> true doctrine</a:t>
            </a:r>
          </a:p>
          <a:p>
            <a:endParaRPr lang="en-US" dirty="0"/>
          </a:p>
        </p:txBody>
      </p:sp>
    </p:spTree>
    <p:extLst>
      <p:ext uri="{BB962C8B-B14F-4D97-AF65-F5344CB8AC3E}">
        <p14:creationId xmlns:p14="http://schemas.microsoft.com/office/powerpoint/2010/main" val="414815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Genesis 42:16</a:t>
            </a:r>
            <a:endParaRPr lang="en-US" dirty="0"/>
          </a:p>
        </p:txBody>
      </p:sp>
      <p:sp>
        <p:nvSpPr>
          <p:cNvPr id="3" name="Content Placeholder 2"/>
          <p:cNvSpPr>
            <a:spLocks noGrp="1"/>
          </p:cNvSpPr>
          <p:nvPr>
            <p:ph idx="1"/>
          </p:nvPr>
        </p:nvSpPr>
        <p:spPr/>
        <p:txBody>
          <a:bodyPr/>
          <a:lstStyle/>
          <a:p>
            <a:pPr marL="0" indent="0">
              <a:buNone/>
            </a:pPr>
            <a:r>
              <a:rPr lang="en-US" dirty="0"/>
              <a:t/>
            </a:r>
            <a:br>
              <a:rPr lang="en-US" dirty="0"/>
            </a:br>
            <a:r>
              <a:rPr lang="en-US" dirty="0"/>
              <a:t>Send one of you, and let him fetch your brother, and ye shall be kept in prison, </a:t>
            </a:r>
            <a:r>
              <a:rPr lang="en-US" b="1" u="sng" dirty="0"/>
              <a:t>that your words may be proved, whether there be any truth in you: </a:t>
            </a:r>
            <a:r>
              <a:rPr lang="en-US" dirty="0"/>
              <a:t>or else by the life of Pharaoh surely ye are spies.</a:t>
            </a:r>
            <a:br>
              <a:rPr lang="en-US" dirty="0"/>
            </a:br>
            <a:endParaRPr lang="en-US" dirty="0"/>
          </a:p>
        </p:txBody>
      </p:sp>
    </p:spTree>
    <p:extLst>
      <p:ext uri="{BB962C8B-B14F-4D97-AF65-F5344CB8AC3E}">
        <p14:creationId xmlns:p14="http://schemas.microsoft.com/office/powerpoint/2010/main" val="2281717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Ephesians 6:14</a:t>
            </a:r>
            <a:r>
              <a:rPr lang="en-US" dirty="0"/>
              <a:t/>
            </a:r>
            <a:br>
              <a:rPr lang="en-US" dirty="0"/>
            </a:br>
            <a:r>
              <a:rPr lang="en-US" dirty="0"/>
              <a:t>Stand therefore, having your loins girt about with </a:t>
            </a:r>
            <a:r>
              <a:rPr lang="en-US" b="1" u="sng" dirty="0"/>
              <a:t>truth</a:t>
            </a:r>
            <a:r>
              <a:rPr lang="en-US" dirty="0"/>
              <a:t>, and having on the breastplate of righteousness;</a:t>
            </a:r>
            <a:br>
              <a:rPr lang="en-US" dirty="0"/>
            </a:br>
            <a:endParaRPr lang="en-US" dirty="0" smtClean="0"/>
          </a:p>
          <a:p>
            <a:pPr marL="0" indent="0">
              <a:buNone/>
            </a:pPr>
            <a:endParaRPr lang="en-US" dirty="0" smtClean="0"/>
          </a:p>
          <a:p>
            <a:endParaRPr lang="en-US" b="1" dirty="0"/>
          </a:p>
          <a:p>
            <a:r>
              <a:rPr lang="en-US" b="1" dirty="0" smtClean="0"/>
              <a:t>Truth is part </a:t>
            </a:r>
            <a:r>
              <a:rPr lang="en-US" b="1" dirty="0" smtClean="0"/>
              <a:t>of </a:t>
            </a:r>
            <a:r>
              <a:rPr lang="en-US" b="1" dirty="0" smtClean="0"/>
              <a:t>the whole </a:t>
            </a:r>
            <a:r>
              <a:rPr lang="en-US" b="1" dirty="0" err="1"/>
              <a:t>armour</a:t>
            </a:r>
            <a:r>
              <a:rPr lang="en-US" b="1" dirty="0"/>
              <a:t> of </a:t>
            </a:r>
            <a:r>
              <a:rPr lang="en-US" b="1" dirty="0" smtClean="0"/>
              <a:t>God we are supposed to be wearing</a:t>
            </a:r>
            <a:endParaRPr lang="en-US" b="1" dirty="0"/>
          </a:p>
        </p:txBody>
      </p:sp>
    </p:spTree>
    <p:extLst>
      <p:ext uri="{BB962C8B-B14F-4D97-AF65-F5344CB8AC3E}">
        <p14:creationId xmlns:p14="http://schemas.microsoft.com/office/powerpoint/2010/main" val="4891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t>
            </a:r>
            <a:r>
              <a:rPr lang="en-US" dirty="0" smtClean="0"/>
              <a:t>does </a:t>
            </a:r>
            <a:r>
              <a:rPr lang="en-US" dirty="0" smtClean="0"/>
              <a:t>Truth Come From?</a:t>
            </a:r>
            <a:endParaRPr lang="en-US" dirty="0"/>
          </a:p>
        </p:txBody>
      </p:sp>
      <p:sp>
        <p:nvSpPr>
          <p:cNvPr id="3" name="Content Placeholder 2"/>
          <p:cNvSpPr>
            <a:spLocks noGrp="1"/>
          </p:cNvSpPr>
          <p:nvPr>
            <p:ph idx="1"/>
          </p:nvPr>
        </p:nvSpPr>
        <p:spPr/>
        <p:txBody>
          <a:bodyPr>
            <a:normAutofit/>
          </a:bodyPr>
          <a:lstStyle/>
          <a:p>
            <a:r>
              <a:rPr lang="en-US" sz="2200" b="1" dirty="0"/>
              <a:t>Deuteronomy 32:3-5</a:t>
            </a:r>
          </a:p>
          <a:p>
            <a:r>
              <a:rPr lang="en-US" sz="2200" baseline="30000" dirty="0" smtClean="0"/>
              <a:t>3</a:t>
            </a:r>
            <a:r>
              <a:rPr lang="en-US" sz="2200" baseline="30000" dirty="0"/>
              <a:t> </a:t>
            </a:r>
            <a:r>
              <a:rPr lang="en-US" sz="2200" dirty="0"/>
              <a:t>Because I will publish the name of the </a:t>
            </a:r>
            <a:r>
              <a:rPr lang="en-US" sz="2200" cap="small" dirty="0"/>
              <a:t>Lord</a:t>
            </a:r>
            <a:r>
              <a:rPr lang="en-US" sz="2200" dirty="0"/>
              <a:t>: ascribe ye greatness unto our God</a:t>
            </a:r>
            <a:r>
              <a:rPr lang="en-US" sz="2200" dirty="0" smtClean="0"/>
              <a:t>.</a:t>
            </a:r>
            <a:endParaRPr lang="en-US" sz="2200" dirty="0"/>
          </a:p>
          <a:p>
            <a:r>
              <a:rPr lang="en-US" sz="2200" baseline="30000" dirty="0"/>
              <a:t>4 </a:t>
            </a:r>
            <a:r>
              <a:rPr lang="en-US" sz="2200" dirty="0"/>
              <a:t>He is the Rock, his work is perfect: for all his ways are </a:t>
            </a:r>
            <a:r>
              <a:rPr lang="en-US" sz="2200" dirty="0" smtClean="0"/>
              <a:t>justice, </a:t>
            </a:r>
            <a:r>
              <a:rPr lang="en-US" sz="2200" dirty="0"/>
              <a:t>a God of truth and without iniquity, just and right is he</a:t>
            </a:r>
            <a:r>
              <a:rPr lang="en-US" sz="2200" dirty="0" smtClean="0"/>
              <a:t>.</a:t>
            </a:r>
          </a:p>
          <a:p>
            <a:endParaRPr lang="en-US" sz="2200" dirty="0" smtClean="0"/>
          </a:p>
          <a:p>
            <a:endParaRPr lang="en-US" sz="2200" dirty="0"/>
          </a:p>
          <a:p>
            <a:r>
              <a:rPr lang="en-US" sz="2200" b="1" dirty="0"/>
              <a:t>Exodus 34:6 </a:t>
            </a:r>
          </a:p>
          <a:p>
            <a:r>
              <a:rPr lang="en-US" sz="2200" dirty="0"/>
              <a:t>6 Then the </a:t>
            </a:r>
            <a:r>
              <a:rPr lang="en-US" sz="2200" cap="small" dirty="0"/>
              <a:t>Lord</a:t>
            </a:r>
            <a:r>
              <a:rPr lang="en-US" sz="2200" dirty="0"/>
              <a:t> passed by in front of him and proclaimed, “The </a:t>
            </a:r>
            <a:r>
              <a:rPr lang="en-US" sz="2200" cap="small" dirty="0"/>
              <a:t>Lord</a:t>
            </a:r>
            <a:r>
              <a:rPr lang="en-US" sz="2200" dirty="0"/>
              <a:t>, the </a:t>
            </a:r>
            <a:r>
              <a:rPr lang="en-US" sz="2200" cap="small" dirty="0"/>
              <a:t>Lord</a:t>
            </a:r>
            <a:r>
              <a:rPr lang="en-US" sz="2200" dirty="0"/>
              <a:t> God, </a:t>
            </a:r>
            <a:r>
              <a:rPr lang="en-US" sz="2200" dirty="0" smtClean="0"/>
              <a:t>compassionate </a:t>
            </a:r>
            <a:r>
              <a:rPr lang="en-US" sz="2200" dirty="0"/>
              <a:t>and gracious, slow to anger, and abounding in </a:t>
            </a:r>
            <a:r>
              <a:rPr lang="en-US" sz="2200" dirty="0" smtClean="0"/>
              <a:t>loving kindness </a:t>
            </a:r>
            <a:r>
              <a:rPr lang="en-US" sz="2200" dirty="0"/>
              <a:t>and </a:t>
            </a:r>
            <a:r>
              <a:rPr lang="en-US" sz="2200" dirty="0" smtClean="0"/>
              <a:t>truth</a:t>
            </a:r>
            <a:r>
              <a:rPr lang="en-US" sz="2200" dirty="0"/>
              <a:t>; </a:t>
            </a:r>
          </a:p>
          <a:p>
            <a:endParaRPr lang="en-US" dirty="0"/>
          </a:p>
        </p:txBody>
      </p:sp>
    </p:spTree>
    <p:extLst>
      <p:ext uri="{BB962C8B-B14F-4D97-AF65-F5344CB8AC3E}">
        <p14:creationId xmlns:p14="http://schemas.microsoft.com/office/powerpoint/2010/main" val="30556366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715000"/>
          </a:xfrm>
        </p:spPr>
        <p:txBody>
          <a:bodyPr>
            <a:normAutofit fontScale="92500" lnSpcReduction="10000"/>
          </a:bodyPr>
          <a:lstStyle/>
          <a:p>
            <a:r>
              <a:rPr lang="en-US" sz="2000" b="1" dirty="0"/>
              <a:t>Numbers 23:19 </a:t>
            </a:r>
          </a:p>
          <a:p>
            <a:r>
              <a:rPr lang="en-US" sz="2000" dirty="0"/>
              <a:t>19 “</a:t>
            </a:r>
            <a:r>
              <a:rPr lang="en-US" sz="2000" baseline="30000" dirty="0" err="1"/>
              <a:t>a</a:t>
            </a:r>
            <a:r>
              <a:rPr lang="en-US" sz="2000" dirty="0" err="1"/>
              <a:t>God</a:t>
            </a:r>
            <a:r>
              <a:rPr lang="en-US" sz="2000" dirty="0"/>
              <a:t> is not a man, that He should lie, </a:t>
            </a:r>
          </a:p>
          <a:p>
            <a:r>
              <a:rPr lang="en-US" sz="2000" dirty="0"/>
              <a:t>Nor a son of man, that He should repent; </a:t>
            </a:r>
          </a:p>
          <a:p>
            <a:r>
              <a:rPr lang="en-US" sz="2000" dirty="0" smtClean="0"/>
              <a:t>Has </a:t>
            </a:r>
            <a:r>
              <a:rPr lang="en-US" sz="2000" dirty="0"/>
              <a:t>He said, and will He not do it? </a:t>
            </a:r>
          </a:p>
          <a:p>
            <a:r>
              <a:rPr lang="en-US" sz="2000" dirty="0"/>
              <a:t>Or has He spoken, and will He not make it good? </a:t>
            </a:r>
            <a:endParaRPr lang="en-US" sz="2000" dirty="0" smtClean="0"/>
          </a:p>
          <a:p>
            <a:endParaRPr lang="en-US" sz="2000" dirty="0"/>
          </a:p>
          <a:p>
            <a:r>
              <a:rPr lang="en-US" sz="2000" b="1" dirty="0"/>
              <a:t>Psalm 19:9 </a:t>
            </a:r>
          </a:p>
          <a:p>
            <a:r>
              <a:rPr lang="en-US" sz="2000" dirty="0"/>
              <a:t>9 The fear of the </a:t>
            </a:r>
            <a:r>
              <a:rPr lang="en-US" sz="2000" cap="small" dirty="0"/>
              <a:t>Lord</a:t>
            </a:r>
            <a:r>
              <a:rPr lang="en-US" sz="2000" dirty="0"/>
              <a:t> is clean, enduring forever; </a:t>
            </a:r>
          </a:p>
          <a:p>
            <a:r>
              <a:rPr lang="en-US" sz="2000" dirty="0"/>
              <a:t>The judgments of the </a:t>
            </a:r>
            <a:r>
              <a:rPr lang="en-US" sz="2000" cap="small" dirty="0"/>
              <a:t>Lord</a:t>
            </a:r>
            <a:r>
              <a:rPr lang="en-US" sz="2000" dirty="0"/>
              <a:t> are </a:t>
            </a:r>
            <a:r>
              <a:rPr lang="en-US" sz="2000" dirty="0" smtClean="0"/>
              <a:t>true</a:t>
            </a:r>
            <a:r>
              <a:rPr lang="en-US" sz="2000" dirty="0"/>
              <a:t>; they are </a:t>
            </a:r>
            <a:r>
              <a:rPr lang="en-US" sz="2000" dirty="0" smtClean="0"/>
              <a:t>righteous </a:t>
            </a:r>
            <a:r>
              <a:rPr lang="en-US" sz="2000" dirty="0"/>
              <a:t>altogether</a:t>
            </a:r>
            <a:r>
              <a:rPr lang="en-US" sz="2000" dirty="0" smtClean="0"/>
              <a:t>.</a:t>
            </a:r>
          </a:p>
          <a:p>
            <a:endParaRPr lang="en-US" sz="2000" dirty="0"/>
          </a:p>
          <a:p>
            <a:r>
              <a:rPr lang="en-US" sz="2000" b="1" dirty="0"/>
              <a:t>Isaiah 25:1 </a:t>
            </a:r>
          </a:p>
          <a:p>
            <a:r>
              <a:rPr lang="en-US" sz="2000" b="1" dirty="0" smtClean="0"/>
              <a:t>1</a:t>
            </a:r>
            <a:r>
              <a:rPr lang="en-US" sz="2000" i="1" dirty="0" smtClean="0"/>
              <a:t> </a:t>
            </a:r>
            <a:r>
              <a:rPr lang="en-US" sz="2000" dirty="0"/>
              <a:t>O </a:t>
            </a:r>
            <a:r>
              <a:rPr lang="en-US" sz="2000" cap="small" dirty="0"/>
              <a:t>Lord</a:t>
            </a:r>
            <a:r>
              <a:rPr lang="en-US" sz="2000" dirty="0"/>
              <a:t>, You are </a:t>
            </a:r>
            <a:r>
              <a:rPr lang="en-US" sz="2000" dirty="0" smtClean="0"/>
              <a:t>my </a:t>
            </a:r>
            <a:r>
              <a:rPr lang="en-US" sz="2000" dirty="0"/>
              <a:t>God; </a:t>
            </a:r>
            <a:endParaRPr lang="en-US" sz="2000" i="1" dirty="0"/>
          </a:p>
          <a:p>
            <a:r>
              <a:rPr lang="en-US" sz="2000" dirty="0"/>
              <a:t>I will exalt You, I will give thanks to Your name; </a:t>
            </a:r>
          </a:p>
          <a:p>
            <a:r>
              <a:rPr lang="en-US" sz="2000" dirty="0"/>
              <a:t>For You have </a:t>
            </a:r>
            <a:r>
              <a:rPr lang="en-US" sz="2000" dirty="0" smtClean="0"/>
              <a:t>worked </a:t>
            </a:r>
            <a:r>
              <a:rPr lang="en-US" sz="2000" dirty="0"/>
              <a:t>wonders, </a:t>
            </a:r>
          </a:p>
          <a:p>
            <a:r>
              <a:rPr lang="en-US" sz="2000" dirty="0" smtClean="0"/>
              <a:t>Plans </a:t>
            </a:r>
            <a:r>
              <a:rPr lang="en-US" sz="2000" i="1" dirty="0"/>
              <a:t>formed </a:t>
            </a:r>
            <a:r>
              <a:rPr lang="en-US" sz="2000" dirty="0"/>
              <a:t>long ago, with perfect faithfulness</a:t>
            </a:r>
            <a:r>
              <a:rPr lang="en-US" sz="2000" dirty="0" smtClean="0"/>
              <a:t>.</a:t>
            </a:r>
          </a:p>
          <a:p>
            <a:endParaRPr lang="en-US" sz="2000" dirty="0" smtClean="0"/>
          </a:p>
          <a:p>
            <a:r>
              <a:rPr lang="en-US" sz="2000" b="1" dirty="0"/>
              <a:t>2 Tim 2:13</a:t>
            </a:r>
            <a:r>
              <a:rPr lang="en-US" sz="2000" dirty="0"/>
              <a:t>…”God cannot deny himself”</a:t>
            </a:r>
          </a:p>
          <a:p>
            <a:endParaRPr lang="en-US" sz="2200" dirty="0"/>
          </a:p>
          <a:p>
            <a:endParaRPr lang="en-US" dirty="0"/>
          </a:p>
        </p:txBody>
      </p:sp>
    </p:spTree>
    <p:extLst>
      <p:ext uri="{BB962C8B-B14F-4D97-AF65-F5344CB8AC3E}">
        <p14:creationId xmlns:p14="http://schemas.microsoft.com/office/powerpoint/2010/main" val="1049752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dirty="0" smtClean="0"/>
              <a:t>Intro to Laws of Logic</a:t>
            </a:r>
            <a:endParaRPr lang="en-US" sz="6600" b="1" dirty="0"/>
          </a:p>
        </p:txBody>
      </p:sp>
    </p:spTree>
    <p:extLst>
      <p:ext uri="{BB962C8B-B14F-4D97-AF65-F5344CB8AC3E}">
        <p14:creationId xmlns:p14="http://schemas.microsoft.com/office/powerpoint/2010/main" val="5097454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6019800"/>
          </a:xfrm>
        </p:spPr>
        <p:txBody>
          <a:bodyPr>
            <a:normAutofit/>
          </a:bodyPr>
          <a:lstStyle/>
          <a:p>
            <a:r>
              <a:rPr lang="en-US" sz="2000" b="1" dirty="0"/>
              <a:t>Daniel 4:37 </a:t>
            </a:r>
          </a:p>
          <a:p>
            <a:r>
              <a:rPr lang="en-US" sz="2000" dirty="0"/>
              <a:t>37 “Now I, Nebuchadnezzar, praise, exalt and honor the King of </a:t>
            </a:r>
            <a:r>
              <a:rPr lang="en-US" sz="2000" dirty="0" smtClean="0"/>
              <a:t>heaven</a:t>
            </a:r>
            <a:r>
              <a:rPr lang="en-US" sz="2000" dirty="0"/>
              <a:t>, for </a:t>
            </a:r>
            <a:r>
              <a:rPr lang="en-US" sz="2000" dirty="0" smtClean="0"/>
              <a:t>all </a:t>
            </a:r>
            <a:r>
              <a:rPr lang="en-US" sz="2000" dirty="0"/>
              <a:t>His works are </a:t>
            </a:r>
            <a:r>
              <a:rPr lang="en-US" sz="2000" dirty="0" smtClean="0"/>
              <a:t>true </a:t>
            </a:r>
            <a:r>
              <a:rPr lang="en-US" sz="2000" dirty="0"/>
              <a:t>and His ways </a:t>
            </a:r>
            <a:r>
              <a:rPr lang="en-US" sz="2000" dirty="0" smtClean="0"/>
              <a:t>just</a:t>
            </a:r>
            <a:r>
              <a:rPr lang="en-US" sz="2000" dirty="0"/>
              <a:t>, and He is able to humble those who </a:t>
            </a:r>
            <a:r>
              <a:rPr lang="en-US" sz="2000" dirty="0" smtClean="0"/>
              <a:t>walk </a:t>
            </a:r>
            <a:r>
              <a:rPr lang="en-US" sz="2000" dirty="0"/>
              <a:t>in pride.” </a:t>
            </a:r>
            <a:endParaRPr lang="en-US" sz="2000" dirty="0" smtClean="0"/>
          </a:p>
          <a:p>
            <a:endParaRPr lang="en-US" sz="2000" dirty="0"/>
          </a:p>
          <a:p>
            <a:r>
              <a:rPr lang="en-US" sz="2000" b="1" dirty="0"/>
              <a:t>John 17:17 </a:t>
            </a:r>
          </a:p>
          <a:p>
            <a:r>
              <a:rPr lang="en-US" sz="2000" dirty="0"/>
              <a:t>17 </a:t>
            </a:r>
            <a:r>
              <a:rPr lang="en-US" sz="2000" dirty="0" smtClean="0"/>
              <a:t>“Sanctify </a:t>
            </a:r>
            <a:r>
              <a:rPr lang="en-US" sz="2000" dirty="0"/>
              <a:t>them in the truth; Your word is truth. </a:t>
            </a:r>
            <a:endParaRPr lang="en-US" sz="2000" dirty="0" smtClean="0"/>
          </a:p>
          <a:p>
            <a:endParaRPr lang="en-US" sz="2000" dirty="0"/>
          </a:p>
          <a:p>
            <a:pPr marL="0" indent="0">
              <a:buNone/>
            </a:pPr>
            <a:r>
              <a:rPr lang="en-US" sz="2000" b="1" dirty="0" smtClean="0"/>
              <a:t>James 3 17</a:t>
            </a:r>
          </a:p>
          <a:p>
            <a:pPr marL="0" indent="0">
              <a:buNone/>
            </a:pPr>
            <a:r>
              <a:rPr lang="en-US" sz="2000" dirty="0" smtClean="0"/>
              <a:t> </a:t>
            </a:r>
            <a:r>
              <a:rPr lang="en-US" sz="2000" dirty="0"/>
              <a:t>But the wisdom </a:t>
            </a:r>
            <a:r>
              <a:rPr lang="en-US" sz="2000" dirty="0" smtClean="0"/>
              <a:t>from </a:t>
            </a:r>
            <a:r>
              <a:rPr lang="en-US" sz="2000" dirty="0"/>
              <a:t>above is first </a:t>
            </a:r>
            <a:r>
              <a:rPr lang="en-US" sz="2000" dirty="0" smtClean="0"/>
              <a:t>pure</a:t>
            </a:r>
            <a:r>
              <a:rPr lang="en-US" sz="2000" dirty="0"/>
              <a:t>, then </a:t>
            </a:r>
            <a:r>
              <a:rPr lang="en-US" sz="2000" dirty="0" smtClean="0"/>
              <a:t>peaceable</a:t>
            </a:r>
            <a:r>
              <a:rPr lang="en-US" sz="2000" dirty="0"/>
              <a:t>, </a:t>
            </a:r>
            <a:r>
              <a:rPr lang="en-US" sz="2000" dirty="0" smtClean="0"/>
              <a:t>gentle</a:t>
            </a:r>
            <a:r>
              <a:rPr lang="en-US" sz="2000" dirty="0"/>
              <a:t>, </a:t>
            </a:r>
            <a:r>
              <a:rPr lang="en-US" sz="2000" dirty="0" smtClean="0"/>
              <a:t>reasonable</a:t>
            </a:r>
            <a:r>
              <a:rPr lang="en-US" sz="2000" dirty="0"/>
              <a:t>, </a:t>
            </a:r>
            <a:r>
              <a:rPr lang="en-US" sz="2000" dirty="0" smtClean="0"/>
              <a:t>full </a:t>
            </a:r>
            <a:r>
              <a:rPr lang="en-US" sz="2000" dirty="0"/>
              <a:t>of mercy and good fruits, </a:t>
            </a:r>
            <a:r>
              <a:rPr lang="en-US" sz="2000" dirty="0" smtClean="0"/>
              <a:t>unwavering</a:t>
            </a:r>
            <a:r>
              <a:rPr lang="en-US" sz="2000" dirty="0"/>
              <a:t>, without </a:t>
            </a:r>
            <a:r>
              <a:rPr lang="en-US" sz="2000" dirty="0" smtClean="0"/>
              <a:t>hypocrisy</a:t>
            </a:r>
            <a:r>
              <a:rPr lang="en-US" sz="2000" dirty="0"/>
              <a:t>. </a:t>
            </a:r>
            <a:endParaRPr lang="en-US" sz="2000" dirty="0" smtClean="0"/>
          </a:p>
          <a:p>
            <a:pPr marL="0" indent="0">
              <a:buNone/>
            </a:pPr>
            <a:endParaRPr lang="en-US" sz="2000" dirty="0"/>
          </a:p>
          <a:p>
            <a:r>
              <a:rPr lang="en-US" sz="2000" b="1" dirty="0"/>
              <a:t>Psalm 33:4</a:t>
            </a:r>
            <a:r>
              <a:rPr lang="en-US" sz="2000" dirty="0"/>
              <a:t/>
            </a:r>
            <a:br>
              <a:rPr lang="en-US" sz="2000" dirty="0"/>
            </a:br>
            <a:r>
              <a:rPr lang="en-US" sz="2000" dirty="0"/>
              <a:t>For the word of the LORD is right; and all his works are done in </a:t>
            </a:r>
            <a:r>
              <a:rPr lang="en-US" sz="2000" b="1" dirty="0" smtClean="0"/>
              <a:t>truth</a:t>
            </a:r>
            <a:r>
              <a:rPr lang="en-US" sz="2000" dirty="0" smtClean="0"/>
              <a:t>.</a:t>
            </a:r>
          </a:p>
          <a:p>
            <a:endParaRPr lang="en-US" sz="2000" dirty="0" smtClean="0"/>
          </a:p>
          <a:p>
            <a:r>
              <a:rPr lang="en-US" sz="2000" b="1" dirty="0"/>
              <a:t>Psalm 119:142</a:t>
            </a:r>
            <a:r>
              <a:rPr lang="en-US" sz="2000" dirty="0"/>
              <a:t/>
            </a:r>
            <a:br>
              <a:rPr lang="en-US" sz="2000" dirty="0"/>
            </a:br>
            <a:r>
              <a:rPr lang="en-US" sz="2000" dirty="0"/>
              <a:t>Thy righteousness is an everlasting righteousness, and thy law is the </a:t>
            </a:r>
            <a:r>
              <a:rPr lang="en-US" sz="2000" b="1" dirty="0"/>
              <a:t>truth</a:t>
            </a:r>
            <a:r>
              <a:rPr lang="en-US" sz="2000" dirty="0"/>
              <a:t>.</a:t>
            </a:r>
          </a:p>
        </p:txBody>
      </p:sp>
    </p:spTree>
    <p:extLst>
      <p:ext uri="{BB962C8B-B14F-4D97-AF65-F5344CB8AC3E}">
        <p14:creationId xmlns:p14="http://schemas.microsoft.com/office/powerpoint/2010/main" val="2778354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Titus </a:t>
            </a:r>
            <a:r>
              <a:rPr lang="en-US" b="1" dirty="0" smtClean="0"/>
              <a:t>1:1-3</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smtClean="0"/>
              <a:t>1</a:t>
            </a:r>
            <a:r>
              <a:rPr lang="en-US" dirty="0"/>
              <a:t> Paul, a </a:t>
            </a:r>
            <a:r>
              <a:rPr lang="en-US" dirty="0" smtClean="0"/>
              <a:t>servant </a:t>
            </a:r>
            <a:r>
              <a:rPr lang="en-US" dirty="0"/>
              <a:t>of God and an apostle of Jesus Christ, for the sake of the faith of God's elect and their knowledge of the truth, which accords with godliness, </a:t>
            </a:r>
            <a:endParaRPr lang="en-US" dirty="0" smtClean="0"/>
          </a:p>
          <a:p>
            <a:endParaRPr lang="en-US" dirty="0" smtClean="0"/>
          </a:p>
          <a:p>
            <a:r>
              <a:rPr lang="en-US" baseline="30000" dirty="0" smtClean="0"/>
              <a:t>2</a:t>
            </a:r>
            <a:r>
              <a:rPr lang="en-US" baseline="30000" dirty="0"/>
              <a:t> </a:t>
            </a:r>
            <a:r>
              <a:rPr lang="en-US" dirty="0"/>
              <a:t> in hope of eternal life, which God, </a:t>
            </a:r>
            <a:r>
              <a:rPr lang="en-US" b="1" u="sng" dirty="0"/>
              <a:t>who never lies</a:t>
            </a:r>
            <a:r>
              <a:rPr lang="en-US" dirty="0"/>
              <a:t>, promised before the ages </a:t>
            </a:r>
            <a:r>
              <a:rPr lang="en-US" dirty="0" smtClean="0"/>
              <a:t>began </a:t>
            </a:r>
          </a:p>
          <a:p>
            <a:endParaRPr lang="en-US" dirty="0" smtClean="0"/>
          </a:p>
          <a:p>
            <a:r>
              <a:rPr lang="en-US" baseline="30000" dirty="0" smtClean="0"/>
              <a:t>3</a:t>
            </a:r>
            <a:r>
              <a:rPr lang="en-US" baseline="30000" dirty="0"/>
              <a:t> </a:t>
            </a:r>
            <a:r>
              <a:rPr lang="en-US" dirty="0"/>
              <a:t>and at the proper time manifested in his word through the preaching with which I have been entrusted by the command of God our Savior;</a:t>
            </a:r>
          </a:p>
          <a:p>
            <a:endParaRPr lang="en-US" dirty="0"/>
          </a:p>
        </p:txBody>
      </p:sp>
    </p:spTree>
    <p:extLst>
      <p:ext uri="{BB962C8B-B14F-4D97-AF65-F5344CB8AC3E}">
        <p14:creationId xmlns:p14="http://schemas.microsoft.com/office/powerpoint/2010/main" val="2890935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made in Gods “Image”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(the image of the Angels)</a:t>
            </a:r>
          </a:p>
          <a:p>
            <a:endParaRPr lang="en-US" b="1" dirty="0" smtClean="0"/>
          </a:p>
          <a:p>
            <a:r>
              <a:rPr lang="en-US" b="1" dirty="0" smtClean="0"/>
              <a:t>Image means:</a:t>
            </a:r>
            <a:endParaRPr lang="en-US" b="1" dirty="0"/>
          </a:p>
          <a:p>
            <a:pPr marL="0" indent="0">
              <a:buNone/>
            </a:pPr>
            <a:endParaRPr lang="en-US" b="1" dirty="0"/>
          </a:p>
          <a:p>
            <a:r>
              <a:rPr lang="en-US" b="1" dirty="0" smtClean="0"/>
              <a:t>likeness </a:t>
            </a:r>
            <a:r>
              <a:rPr lang="en-US" b="1" dirty="0"/>
              <a:t>(of </a:t>
            </a:r>
            <a:r>
              <a:rPr lang="en-US" b="1" dirty="0" smtClean="0"/>
              <a:t>resemblance), semblance </a:t>
            </a:r>
            <a:endParaRPr lang="en-US" b="1" dirty="0"/>
          </a:p>
          <a:p>
            <a:pPr marL="0" indent="0">
              <a:buNone/>
            </a:pPr>
            <a:r>
              <a:rPr lang="en-US" dirty="0"/>
              <a:t/>
            </a:r>
            <a:br>
              <a:rPr lang="en-US" dirty="0"/>
            </a:br>
            <a:r>
              <a:rPr lang="en-US" dirty="0" smtClean="0"/>
              <a:t>God gave us a Brain so we could use it! He gave our brains guidelines so our brains would think clearly, logically and spiritually.</a:t>
            </a:r>
          </a:p>
          <a:p>
            <a:pPr marL="0" indent="0">
              <a:buNone/>
            </a:pPr>
            <a:endParaRPr lang="en-US" dirty="0"/>
          </a:p>
          <a:p>
            <a:pPr marL="0" indent="0">
              <a:buNone/>
            </a:pPr>
            <a:r>
              <a:rPr lang="en-US" dirty="0" smtClean="0"/>
              <a:t>It is not said of all the other animals that God </a:t>
            </a:r>
            <a:r>
              <a:rPr lang="en-US" dirty="0" smtClean="0"/>
              <a:t>made, </a:t>
            </a:r>
            <a:r>
              <a:rPr lang="en-US" dirty="0" smtClean="0"/>
              <a:t>that they were made in the image of the </a:t>
            </a:r>
            <a:r>
              <a:rPr lang="en-US" dirty="0" err="1" smtClean="0"/>
              <a:t>Elohim</a:t>
            </a:r>
            <a:r>
              <a:rPr lang="en-US" dirty="0" smtClean="0"/>
              <a:t> – this is what sets man apart from the beasts… we are a special creation.</a:t>
            </a:r>
            <a:endParaRPr lang="en-US" dirty="0"/>
          </a:p>
          <a:p>
            <a:endParaRPr lang="en-US" dirty="0"/>
          </a:p>
        </p:txBody>
      </p:sp>
    </p:spTree>
    <p:extLst>
      <p:ext uri="{BB962C8B-B14F-4D97-AF65-F5344CB8AC3E}">
        <p14:creationId xmlns:p14="http://schemas.microsoft.com/office/powerpoint/2010/main" val="4004229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 2:</a:t>
            </a:r>
            <a:endParaRPr lang="en-US" dirty="0"/>
          </a:p>
        </p:txBody>
      </p:sp>
      <p:sp>
        <p:nvSpPr>
          <p:cNvPr id="3" name="Content Placeholder 2"/>
          <p:cNvSpPr>
            <a:spLocks noGrp="1"/>
          </p:cNvSpPr>
          <p:nvPr>
            <p:ph idx="1"/>
          </p:nvPr>
        </p:nvSpPr>
        <p:spPr/>
        <p:txBody>
          <a:bodyPr>
            <a:normAutofit/>
          </a:bodyPr>
          <a:lstStyle/>
          <a:p>
            <a:r>
              <a:rPr lang="en-US" baseline="30000" dirty="0" smtClean="0"/>
              <a:t>16</a:t>
            </a:r>
            <a:r>
              <a:rPr lang="en-US" baseline="30000" dirty="0"/>
              <a:t> </a:t>
            </a:r>
            <a:r>
              <a:rPr lang="en-US" dirty="0"/>
              <a:t>And the </a:t>
            </a:r>
            <a:r>
              <a:rPr lang="en-US" cap="small" dirty="0"/>
              <a:t>Lord</a:t>
            </a:r>
            <a:r>
              <a:rPr lang="en-US" dirty="0"/>
              <a:t> God commanded the man, saying, Of every tree of the garden thou </a:t>
            </a:r>
            <a:r>
              <a:rPr lang="en-US" dirty="0" err="1"/>
              <a:t>mayest</a:t>
            </a:r>
            <a:r>
              <a:rPr lang="en-US" dirty="0"/>
              <a:t> freely eat</a:t>
            </a:r>
            <a:r>
              <a:rPr lang="en-US" dirty="0" smtClean="0"/>
              <a:t>:</a:t>
            </a:r>
          </a:p>
          <a:p>
            <a:endParaRPr lang="en-US" dirty="0"/>
          </a:p>
          <a:p>
            <a:r>
              <a:rPr lang="en-US" baseline="30000" dirty="0"/>
              <a:t>17 </a:t>
            </a:r>
            <a:r>
              <a:rPr lang="en-US" dirty="0"/>
              <a:t>But of the tree of the knowledge of good and evil, thou shalt not eat of it: for in the day that thou </a:t>
            </a:r>
            <a:r>
              <a:rPr lang="en-US" dirty="0" err="1"/>
              <a:t>eatest</a:t>
            </a:r>
            <a:r>
              <a:rPr lang="en-US" dirty="0"/>
              <a:t> thereof thou shalt surely die.</a:t>
            </a:r>
          </a:p>
          <a:p>
            <a:endParaRPr lang="en-US" dirty="0"/>
          </a:p>
        </p:txBody>
      </p:sp>
    </p:spTree>
    <p:extLst>
      <p:ext uri="{BB962C8B-B14F-4D97-AF65-F5344CB8AC3E}">
        <p14:creationId xmlns:p14="http://schemas.microsoft.com/office/powerpoint/2010/main" val="27320164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did Adam &amp; Eve have to Know here? As it relates to this class?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400" b="1" dirty="0" smtClean="0"/>
              <a:t>They had to know (or pre-suppose) the following (not academically) but consciously or subconsciously – otherwise God’s commandment to them would not of made sense…</a:t>
            </a:r>
            <a:endParaRPr lang="en-US" sz="2400" u="sng" dirty="0" smtClean="0"/>
          </a:p>
          <a:p>
            <a:endParaRPr lang="en-US" sz="2400" u="sng" dirty="0"/>
          </a:p>
          <a:p>
            <a:r>
              <a:rPr lang="en-US" sz="2400" u="sng" dirty="0" smtClean="0"/>
              <a:t>Law of Identity</a:t>
            </a:r>
          </a:p>
          <a:p>
            <a:endParaRPr lang="en-US" sz="2400" u="sng" dirty="0" smtClean="0"/>
          </a:p>
          <a:p>
            <a:r>
              <a:rPr lang="en-US" sz="2400" u="sng" dirty="0"/>
              <a:t>Law of rational Inference</a:t>
            </a:r>
          </a:p>
          <a:p>
            <a:endParaRPr lang="en-US" sz="2400" u="sng" dirty="0" smtClean="0"/>
          </a:p>
          <a:p>
            <a:r>
              <a:rPr lang="en-US" sz="2400" u="sng" dirty="0"/>
              <a:t>Law of </a:t>
            </a:r>
            <a:r>
              <a:rPr lang="en-US" sz="2400" u="sng" dirty="0" smtClean="0"/>
              <a:t>non-contradiction</a:t>
            </a:r>
          </a:p>
          <a:p>
            <a:endParaRPr lang="en-US" sz="2400" u="sng" dirty="0"/>
          </a:p>
          <a:p>
            <a:r>
              <a:rPr lang="en-US" sz="2400" u="sng" dirty="0" smtClean="0"/>
              <a:t>Law of Excluded middle</a:t>
            </a:r>
          </a:p>
        </p:txBody>
      </p:sp>
    </p:spTree>
    <p:extLst>
      <p:ext uri="{BB962C8B-B14F-4D97-AF65-F5344CB8AC3E}">
        <p14:creationId xmlns:p14="http://schemas.microsoft.com/office/powerpoint/2010/main" val="8292766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6019800"/>
          </a:xfrm>
        </p:spPr>
        <p:txBody>
          <a:bodyPr>
            <a:normAutofit/>
          </a:bodyPr>
          <a:lstStyle/>
          <a:p>
            <a:r>
              <a:rPr lang="en-US" dirty="0"/>
              <a:t>Adam had to know: </a:t>
            </a:r>
            <a:r>
              <a:rPr lang="en-US" b="1" u="sng" dirty="0"/>
              <a:t>who he was</a:t>
            </a:r>
            <a:r>
              <a:rPr lang="en-US" b="1" dirty="0"/>
              <a:t>, </a:t>
            </a:r>
            <a:r>
              <a:rPr lang="en-US" b="1" u="sng" dirty="0"/>
              <a:t>who God was</a:t>
            </a:r>
            <a:r>
              <a:rPr lang="en-US" b="1" dirty="0"/>
              <a:t>, </a:t>
            </a:r>
            <a:r>
              <a:rPr lang="en-US" b="1" u="sng" dirty="0"/>
              <a:t>what the garden was, </a:t>
            </a:r>
            <a:r>
              <a:rPr lang="en-US" b="1" u="sng" dirty="0" smtClean="0"/>
              <a:t>where that tree was</a:t>
            </a:r>
            <a:r>
              <a:rPr lang="en-US" b="1" dirty="0" smtClean="0"/>
              <a:t>, </a:t>
            </a:r>
            <a:r>
              <a:rPr lang="en-US" b="1" u="sng" dirty="0" smtClean="0"/>
              <a:t>what a tree was</a:t>
            </a:r>
            <a:r>
              <a:rPr lang="en-US" b="1" dirty="0" smtClean="0"/>
              <a:t>, what the </a:t>
            </a:r>
            <a:r>
              <a:rPr lang="en-US" b="1" u="sng" dirty="0"/>
              <a:t>fruit </a:t>
            </a:r>
            <a:r>
              <a:rPr lang="en-US" b="1" u="sng" dirty="0" smtClean="0"/>
              <a:t>was.</a:t>
            </a:r>
          </a:p>
          <a:p>
            <a:endParaRPr lang="en-US" b="1" u="sng" dirty="0"/>
          </a:p>
          <a:p>
            <a:r>
              <a:rPr lang="en-US" b="1" u="sng" dirty="0" smtClean="0"/>
              <a:t> </a:t>
            </a:r>
            <a:r>
              <a:rPr lang="en-US" b="1" u="sng" dirty="0" smtClean="0">
                <a:solidFill>
                  <a:srgbClr val="FF0000"/>
                </a:solidFill>
              </a:rPr>
              <a:t>This is the Law of Identity</a:t>
            </a:r>
          </a:p>
          <a:p>
            <a:endParaRPr lang="en-US" b="1" u="sng" dirty="0">
              <a:solidFill>
                <a:srgbClr val="FF0000"/>
              </a:solidFill>
            </a:endParaRPr>
          </a:p>
          <a:p>
            <a:r>
              <a:rPr lang="en-US" b="1" u="sng" dirty="0"/>
              <a:t>T</a:t>
            </a:r>
            <a:r>
              <a:rPr lang="en-US" b="1" u="sng" dirty="0" smtClean="0"/>
              <a:t>hese “things” would not make any sense to Adam or Eve if they didn’t already know who and what they were.</a:t>
            </a:r>
            <a:endParaRPr lang="en-US" b="1" u="sng" dirty="0"/>
          </a:p>
          <a:p>
            <a:endParaRPr lang="en-US" u="sng" dirty="0"/>
          </a:p>
          <a:p>
            <a:endParaRPr lang="en-US" dirty="0"/>
          </a:p>
        </p:txBody>
      </p:sp>
    </p:spTree>
    <p:extLst>
      <p:ext uri="{BB962C8B-B14F-4D97-AF65-F5344CB8AC3E}">
        <p14:creationId xmlns:p14="http://schemas.microsoft.com/office/powerpoint/2010/main" val="16042994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638800"/>
          </a:xfrm>
        </p:spPr>
        <p:txBody>
          <a:bodyPr>
            <a:normAutofit fontScale="70000" lnSpcReduction="20000"/>
          </a:bodyPr>
          <a:lstStyle/>
          <a:p>
            <a:r>
              <a:rPr lang="en-US" b="1" u="sng" dirty="0" smtClean="0"/>
              <a:t>They </a:t>
            </a:r>
            <a:r>
              <a:rPr lang="en-US" b="1" u="sng" dirty="0"/>
              <a:t>also had to </a:t>
            </a:r>
            <a:r>
              <a:rPr lang="en-US" b="1" u="sng" dirty="0" smtClean="0"/>
              <a:t>understand </a:t>
            </a:r>
            <a:r>
              <a:rPr lang="en-US" b="1" u="sng" dirty="0"/>
              <a:t>Gods Command:</a:t>
            </a:r>
          </a:p>
          <a:p>
            <a:r>
              <a:rPr lang="en-US" b="1" dirty="0"/>
              <a:t>“But of the tree of the knowledge of good and evil, thou shalt not eat of it.” </a:t>
            </a:r>
          </a:p>
          <a:p>
            <a:endParaRPr lang="en-US" b="1" dirty="0"/>
          </a:p>
          <a:p>
            <a:r>
              <a:rPr lang="en-US" dirty="0" smtClean="0"/>
              <a:t>They </a:t>
            </a:r>
            <a:r>
              <a:rPr lang="en-US" dirty="0"/>
              <a:t>had to understand that in order to eat the fruit, </a:t>
            </a:r>
            <a:r>
              <a:rPr lang="en-US" dirty="0" smtClean="0"/>
              <a:t>Adam </a:t>
            </a:r>
            <a:r>
              <a:rPr lang="en-US" dirty="0"/>
              <a:t>or Eve would have to walk up to the tree, grab and pick the fruit, put it in their mouths and chew and swallow it.</a:t>
            </a:r>
          </a:p>
          <a:p>
            <a:endParaRPr lang="en-US" dirty="0"/>
          </a:p>
          <a:p>
            <a:r>
              <a:rPr lang="en-US" dirty="0" smtClean="0"/>
              <a:t>They </a:t>
            </a:r>
            <a:r>
              <a:rPr lang="en-US" dirty="0"/>
              <a:t>also </a:t>
            </a:r>
            <a:r>
              <a:rPr lang="en-US" dirty="0" smtClean="0"/>
              <a:t>knew </a:t>
            </a:r>
            <a:r>
              <a:rPr lang="en-US" dirty="0"/>
              <a:t>that if they did this, there was a punishment for disobedience </a:t>
            </a:r>
            <a:r>
              <a:rPr lang="en-US" dirty="0" smtClean="0"/>
              <a:t>…. </a:t>
            </a:r>
            <a:r>
              <a:rPr lang="en-US" b="1" dirty="0"/>
              <a:t>they would shalt surely die</a:t>
            </a:r>
            <a:r>
              <a:rPr lang="en-US" b="1" dirty="0" smtClean="0"/>
              <a:t>. (dying thou shalt die)</a:t>
            </a:r>
            <a:endParaRPr lang="en-US" b="1" dirty="0"/>
          </a:p>
          <a:p>
            <a:r>
              <a:rPr lang="en-US" b="1" dirty="0">
                <a:solidFill>
                  <a:srgbClr val="FF0000"/>
                </a:solidFill>
              </a:rPr>
              <a:t>This is the law of Rational Inference</a:t>
            </a:r>
          </a:p>
          <a:p>
            <a:endParaRPr lang="en-US" b="1" u="sng" dirty="0" smtClean="0"/>
          </a:p>
          <a:p>
            <a:r>
              <a:rPr lang="en-US" b="1" u="sng" dirty="0" smtClean="0"/>
              <a:t>The </a:t>
            </a:r>
            <a:r>
              <a:rPr lang="en-US" b="1" u="sng" dirty="0"/>
              <a:t>Law of Rational Inference</a:t>
            </a:r>
          </a:p>
          <a:p>
            <a:r>
              <a:rPr lang="en-US" b="1" dirty="0"/>
              <a:t>I</a:t>
            </a:r>
            <a:r>
              <a:rPr lang="en-US" b="1" dirty="0" smtClean="0"/>
              <a:t>n </a:t>
            </a:r>
            <a:r>
              <a:rPr lang="en-US" b="1" dirty="0"/>
              <a:t>order to reach that </a:t>
            </a:r>
            <a:r>
              <a:rPr lang="en-US" b="1" dirty="0" smtClean="0"/>
              <a:t>conclusion (Death) they </a:t>
            </a:r>
            <a:r>
              <a:rPr lang="en-US" b="1" dirty="0"/>
              <a:t>would of used the Law of Rational Inference – </a:t>
            </a:r>
            <a:r>
              <a:rPr lang="en-US" b="1" dirty="0" smtClean="0"/>
              <a:t>Understanding Gods law concerning that tree… if you eat it,  = “dying thou shalt die”</a:t>
            </a:r>
            <a:endParaRPr lang="en-US" b="1" u="sng" dirty="0" smtClean="0"/>
          </a:p>
          <a:p>
            <a:endParaRPr lang="en-US" b="1" dirty="0"/>
          </a:p>
          <a:p>
            <a:endParaRPr lang="en-US" dirty="0"/>
          </a:p>
        </p:txBody>
      </p:sp>
    </p:spTree>
    <p:extLst>
      <p:ext uri="{BB962C8B-B14F-4D97-AF65-F5344CB8AC3E}">
        <p14:creationId xmlns:p14="http://schemas.microsoft.com/office/powerpoint/2010/main" val="2691578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b="1" u="sng" dirty="0"/>
              <a:t>These are part of the: </a:t>
            </a:r>
            <a:endParaRPr lang="en-US" b="1" u="sng" dirty="0" smtClean="0"/>
          </a:p>
          <a:p>
            <a:endParaRPr lang="en-US" b="1" u="sng" dirty="0"/>
          </a:p>
          <a:p>
            <a:r>
              <a:rPr lang="en-US" b="1" dirty="0"/>
              <a:t>Law of </a:t>
            </a:r>
            <a:r>
              <a:rPr lang="en-US" b="1" dirty="0" smtClean="0"/>
              <a:t>Non-Contradiction</a:t>
            </a:r>
          </a:p>
          <a:p>
            <a:endParaRPr lang="en-US" b="1" dirty="0"/>
          </a:p>
          <a:p>
            <a:r>
              <a:rPr lang="en-US" b="1" dirty="0"/>
              <a:t> – </a:t>
            </a:r>
            <a:r>
              <a:rPr lang="en-US" b="1" dirty="0" smtClean="0"/>
              <a:t>they </a:t>
            </a:r>
            <a:r>
              <a:rPr lang="en-US" b="1" dirty="0"/>
              <a:t>would have to know that breaking Gods commandment would be contradicting what God Commanded. </a:t>
            </a:r>
            <a:endParaRPr lang="en-US" b="1" dirty="0" smtClean="0"/>
          </a:p>
          <a:p>
            <a:endParaRPr lang="en-US" b="1" dirty="0" smtClean="0"/>
          </a:p>
          <a:p>
            <a:r>
              <a:rPr lang="en-US" b="1" dirty="0" smtClean="0"/>
              <a:t>Obedience </a:t>
            </a:r>
            <a:r>
              <a:rPr lang="en-US" b="1" dirty="0"/>
              <a:t>kept the commandment. </a:t>
            </a:r>
            <a:endParaRPr lang="en-US" b="1" dirty="0" smtClean="0"/>
          </a:p>
          <a:p>
            <a:endParaRPr lang="en-US" b="1" dirty="0" smtClean="0"/>
          </a:p>
          <a:p>
            <a:r>
              <a:rPr lang="en-US" b="1" dirty="0" smtClean="0"/>
              <a:t>Disobedience </a:t>
            </a:r>
            <a:r>
              <a:rPr lang="en-US" b="1" dirty="0"/>
              <a:t>would prove a </a:t>
            </a:r>
            <a:r>
              <a:rPr lang="en-US" b="1" dirty="0" smtClean="0"/>
              <a:t>contradict what God Commanded</a:t>
            </a:r>
            <a:endParaRPr lang="en-US" dirty="0"/>
          </a:p>
        </p:txBody>
      </p:sp>
    </p:spTree>
    <p:extLst>
      <p:ext uri="{BB962C8B-B14F-4D97-AF65-F5344CB8AC3E}">
        <p14:creationId xmlns:p14="http://schemas.microsoft.com/office/powerpoint/2010/main" val="19713435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smtClean="0"/>
              <a:t>How do we know Adam / Eve understood these concepts</a:t>
            </a:r>
            <a:endParaRPr lang="en-US" sz="2400" dirty="0"/>
          </a:p>
        </p:txBody>
      </p:sp>
      <p:sp>
        <p:nvSpPr>
          <p:cNvPr id="3" name="Content Placeholder 2"/>
          <p:cNvSpPr>
            <a:spLocks noGrp="1"/>
          </p:cNvSpPr>
          <p:nvPr>
            <p:ph idx="1"/>
          </p:nvPr>
        </p:nvSpPr>
        <p:spPr>
          <a:xfrm>
            <a:off x="457200" y="914400"/>
            <a:ext cx="8229600" cy="5638800"/>
          </a:xfrm>
        </p:spPr>
        <p:txBody>
          <a:bodyPr>
            <a:noAutofit/>
          </a:bodyPr>
          <a:lstStyle/>
          <a:p>
            <a:r>
              <a:rPr lang="en-US" sz="1800" dirty="0" smtClean="0"/>
              <a:t>We know that Adam understood these ideas by what he told Eve:</a:t>
            </a:r>
          </a:p>
          <a:p>
            <a:pPr marL="0" indent="0">
              <a:buNone/>
            </a:pPr>
            <a:r>
              <a:rPr lang="en-US" sz="1800" dirty="0"/>
              <a:t> </a:t>
            </a:r>
            <a:r>
              <a:rPr lang="en-US" sz="1800" dirty="0" smtClean="0"/>
              <a:t>      </a:t>
            </a:r>
            <a:r>
              <a:rPr lang="en-US" sz="1800" dirty="0" smtClean="0"/>
              <a:t>Eve </a:t>
            </a:r>
            <a:r>
              <a:rPr lang="en-US" sz="1800" dirty="0" smtClean="0"/>
              <a:t>told this to the Serpent (remember God gave his commandment directly to </a:t>
            </a:r>
            <a:r>
              <a:rPr lang="en-US" sz="1800" dirty="0" smtClean="0"/>
              <a:t>        Adam</a:t>
            </a:r>
            <a:r>
              <a:rPr lang="en-US" sz="1800" dirty="0" smtClean="0"/>
              <a:t>, </a:t>
            </a:r>
            <a:r>
              <a:rPr lang="en-US" sz="1800" b="1" u="sng" dirty="0" smtClean="0"/>
              <a:t>Eve was not formed yet</a:t>
            </a:r>
            <a:r>
              <a:rPr lang="en-US" sz="1800" dirty="0" smtClean="0"/>
              <a:t>)</a:t>
            </a:r>
          </a:p>
          <a:p>
            <a:endParaRPr lang="en-US" sz="1800" dirty="0" smtClean="0"/>
          </a:p>
          <a:p>
            <a:r>
              <a:rPr lang="en-US" sz="1800" b="1" u="sng" dirty="0"/>
              <a:t>Gods </a:t>
            </a:r>
            <a:r>
              <a:rPr lang="en-US" sz="1800" b="1" u="sng" dirty="0" smtClean="0"/>
              <a:t>original commandment to Adam </a:t>
            </a:r>
            <a:r>
              <a:rPr lang="en-US" sz="1800" b="1" u="sng" dirty="0"/>
              <a:t>was… “</a:t>
            </a:r>
            <a:r>
              <a:rPr lang="en-US" sz="1800" baseline="30000" dirty="0"/>
              <a:t>17 </a:t>
            </a:r>
            <a:r>
              <a:rPr lang="en-US" sz="1800" dirty="0"/>
              <a:t>But of the tree of the knowledge of good and evil, thou shalt not eat of it: for in the day that thou </a:t>
            </a:r>
            <a:r>
              <a:rPr lang="en-US" sz="1800" dirty="0" err="1"/>
              <a:t>eatest</a:t>
            </a:r>
            <a:r>
              <a:rPr lang="en-US" sz="1800" dirty="0"/>
              <a:t> thereof thou shalt surely die.”</a:t>
            </a:r>
          </a:p>
          <a:p>
            <a:pPr marL="0" indent="0">
              <a:buNone/>
            </a:pPr>
            <a:r>
              <a:rPr lang="en-US" sz="1800" dirty="0"/>
              <a:t> </a:t>
            </a:r>
            <a:r>
              <a:rPr lang="en-US" sz="1800" dirty="0" smtClean="0"/>
              <a:t>      </a:t>
            </a:r>
            <a:r>
              <a:rPr lang="en-US" sz="1800" dirty="0" smtClean="0"/>
              <a:t>Here </a:t>
            </a:r>
            <a:r>
              <a:rPr lang="en-US" sz="1800" dirty="0" smtClean="0"/>
              <a:t>is Eve repeating the commandment to the Serpent with a </a:t>
            </a:r>
            <a:r>
              <a:rPr lang="en-US" sz="1800" b="1" u="sng" dirty="0" smtClean="0"/>
              <a:t>little Extra in it</a:t>
            </a:r>
            <a:r>
              <a:rPr lang="en-US" sz="1800" b="1" u="sng" dirty="0" smtClean="0"/>
              <a:t>:</a:t>
            </a:r>
            <a:endParaRPr lang="en-US" sz="1800" dirty="0"/>
          </a:p>
          <a:p>
            <a:r>
              <a:rPr lang="en-US" sz="1800" baseline="30000" dirty="0"/>
              <a:t>3 </a:t>
            </a:r>
            <a:r>
              <a:rPr lang="en-US" sz="1800" dirty="0" smtClean="0"/>
              <a:t>But </a:t>
            </a:r>
            <a:r>
              <a:rPr lang="en-US" sz="1800" dirty="0"/>
              <a:t>of the fruit of the tree which is in the midst of the garden, God hath said, </a:t>
            </a:r>
            <a:r>
              <a:rPr lang="en-US" sz="1800" u="sng" dirty="0"/>
              <a:t>Ye shall not eat of it, </a:t>
            </a:r>
            <a:r>
              <a:rPr lang="en-US" sz="1800" b="1" u="sng" dirty="0"/>
              <a:t>neither shall ye touch it, lest ye die</a:t>
            </a:r>
            <a:r>
              <a:rPr lang="en-US" sz="1800" b="1" u="sng" dirty="0" smtClean="0"/>
              <a:t>.”</a:t>
            </a:r>
          </a:p>
          <a:p>
            <a:pPr marL="0" indent="0">
              <a:buNone/>
            </a:pPr>
            <a:endParaRPr lang="en-US" sz="1800" b="1" u="sng" dirty="0" smtClean="0"/>
          </a:p>
          <a:p>
            <a:r>
              <a:rPr lang="en-US" sz="1800" dirty="0" smtClean="0"/>
              <a:t>Gods </a:t>
            </a:r>
            <a:r>
              <a:rPr lang="en-US" sz="1800" dirty="0" smtClean="0"/>
              <a:t> </a:t>
            </a:r>
            <a:r>
              <a:rPr lang="en-US" sz="1800" dirty="0" smtClean="0"/>
              <a:t>commandment </a:t>
            </a:r>
            <a:r>
              <a:rPr lang="en-US" sz="1800" dirty="0" smtClean="0"/>
              <a:t>to </a:t>
            </a:r>
            <a:r>
              <a:rPr lang="en-US" sz="1800" dirty="0" smtClean="0"/>
              <a:t>Adam </a:t>
            </a:r>
            <a:r>
              <a:rPr lang="en-US" sz="1800" dirty="0" smtClean="0"/>
              <a:t>saying </a:t>
            </a:r>
            <a:r>
              <a:rPr lang="en-US" sz="1800" dirty="0" smtClean="0"/>
              <a:t>nothing about </a:t>
            </a:r>
            <a:r>
              <a:rPr lang="en-US" sz="1800" b="1" u="sng" dirty="0" smtClean="0"/>
              <a:t>Touching the Fruit</a:t>
            </a:r>
            <a:r>
              <a:rPr lang="en-US" sz="1800" dirty="0" smtClean="0"/>
              <a:t>.</a:t>
            </a:r>
          </a:p>
          <a:p>
            <a:endParaRPr lang="en-US" sz="1800" dirty="0"/>
          </a:p>
          <a:p>
            <a:r>
              <a:rPr lang="en-US" sz="1800" dirty="0" smtClean="0"/>
              <a:t>I would submit to you that when Adam told Eve of the commandment he added an extra line, </a:t>
            </a:r>
            <a:r>
              <a:rPr lang="en-US" sz="1800" b="1" u="sng" dirty="0" smtClean="0"/>
              <a:t>because he thought it through in his head, that in order to eat the fruit, you first had to touch the fruit. So just to make it </a:t>
            </a:r>
            <a:r>
              <a:rPr lang="en-US" sz="1800" b="1" u="sng" dirty="0" err="1" smtClean="0"/>
              <a:t>absolutly</a:t>
            </a:r>
            <a:r>
              <a:rPr lang="en-US" sz="1800" b="1" u="sng" dirty="0" smtClean="0"/>
              <a:t> clear to Eve, he didn’t even wanting her touching it (he thought it through)</a:t>
            </a:r>
          </a:p>
          <a:p>
            <a:pPr marL="0" indent="0">
              <a:buNone/>
            </a:pPr>
            <a:r>
              <a:rPr lang="en-US" sz="1800" b="1" u="sng" dirty="0"/>
              <a:t> </a:t>
            </a:r>
            <a:r>
              <a:rPr lang="en-US" sz="1800" b="1" u="sng" dirty="0" smtClean="0"/>
              <a:t>      </a:t>
            </a:r>
            <a:r>
              <a:rPr lang="en-US" sz="1800" b="1" dirty="0" smtClean="0"/>
              <a:t>Or </a:t>
            </a:r>
            <a:r>
              <a:rPr lang="en-US" sz="1800" b="1" dirty="0" smtClean="0"/>
              <a:t>Eve thought it through for herself and see added the extra command…</a:t>
            </a:r>
            <a:endParaRPr lang="en-US" sz="1800" b="1" dirty="0"/>
          </a:p>
        </p:txBody>
      </p:sp>
    </p:spTree>
    <p:extLst>
      <p:ext uri="{BB962C8B-B14F-4D97-AF65-F5344CB8AC3E}">
        <p14:creationId xmlns:p14="http://schemas.microsoft.com/office/powerpoint/2010/main" val="17423213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019800"/>
          </a:xfrm>
        </p:spPr>
        <p:txBody>
          <a:bodyPr>
            <a:normAutofit/>
          </a:bodyPr>
          <a:lstStyle/>
          <a:p>
            <a:endParaRPr lang="en-US" dirty="0" smtClean="0"/>
          </a:p>
          <a:p>
            <a:r>
              <a:rPr lang="en-US" dirty="0" smtClean="0"/>
              <a:t>The Laws </a:t>
            </a:r>
            <a:r>
              <a:rPr lang="en-US" dirty="0"/>
              <a:t>of </a:t>
            </a:r>
            <a:r>
              <a:rPr lang="en-US" dirty="0" smtClean="0"/>
              <a:t>Logic, Rational thought and any type of </a:t>
            </a:r>
            <a:r>
              <a:rPr lang="en-US" dirty="0" smtClean="0"/>
              <a:t>Argumentation are </a:t>
            </a:r>
            <a:r>
              <a:rPr lang="en-US" dirty="0"/>
              <a:t>contingent upon the Biblical God – </a:t>
            </a:r>
            <a:r>
              <a:rPr lang="en-US" b="1" u="sng" dirty="0"/>
              <a:t>They make sense in the Christian World view</a:t>
            </a:r>
            <a:r>
              <a:rPr lang="en-US" b="1" u="sng" dirty="0" smtClean="0"/>
              <a:t>. God is the source of all </a:t>
            </a:r>
            <a:r>
              <a:rPr lang="en-US" b="1" u="sng" dirty="0" smtClean="0"/>
              <a:t>knowledge.</a:t>
            </a:r>
            <a:endParaRPr lang="en-US" b="1" u="sng" dirty="0"/>
          </a:p>
          <a:p>
            <a:endParaRPr lang="en-US" dirty="0"/>
          </a:p>
          <a:p>
            <a:r>
              <a:rPr lang="en-US" b="1" u="sng" dirty="0"/>
              <a:t>An atheist's </a:t>
            </a:r>
            <a:r>
              <a:rPr lang="en-US" b="1" u="sng" dirty="0" smtClean="0"/>
              <a:t>worldview </a:t>
            </a:r>
            <a:r>
              <a:rPr lang="en-US" b="1" u="sng" dirty="0"/>
              <a:t>can’t account for </a:t>
            </a:r>
            <a:r>
              <a:rPr lang="en-US" b="1" u="sng" dirty="0" smtClean="0"/>
              <a:t>them</a:t>
            </a:r>
            <a:r>
              <a:rPr lang="en-US" dirty="0" smtClean="0"/>
              <a:t>… If you are a </a:t>
            </a:r>
            <a:r>
              <a:rPr lang="en-US" b="1" u="sng" dirty="0" smtClean="0"/>
              <a:t>naturalist</a:t>
            </a:r>
            <a:r>
              <a:rPr lang="en-US" dirty="0" smtClean="0"/>
              <a:t>… there is no room for Logic or Laws of Logic in your worldview, if nature is all that there is.</a:t>
            </a:r>
          </a:p>
          <a:p>
            <a:endParaRPr lang="en-US" dirty="0"/>
          </a:p>
          <a:p>
            <a:endParaRPr lang="en-US" dirty="0"/>
          </a:p>
          <a:p>
            <a:endParaRPr lang="en-US" dirty="0"/>
          </a:p>
        </p:txBody>
      </p:sp>
    </p:spTree>
    <p:extLst>
      <p:ext uri="{BB962C8B-B14F-4D97-AF65-F5344CB8AC3E}">
        <p14:creationId xmlns:p14="http://schemas.microsoft.com/office/powerpoint/2010/main" val="2170049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b="1" dirty="0"/>
              <a:t>Do you </a:t>
            </a:r>
            <a:r>
              <a:rPr lang="en-US" b="1" u="sng" dirty="0"/>
              <a:t>understand</a:t>
            </a:r>
            <a:r>
              <a:rPr lang="en-US" b="1" dirty="0"/>
              <a:t> </a:t>
            </a:r>
            <a:r>
              <a:rPr lang="en-US" b="1" dirty="0" smtClean="0"/>
              <a:t>the following verses…</a:t>
            </a:r>
          </a:p>
          <a:p>
            <a:endParaRPr lang="en-US" b="1" dirty="0"/>
          </a:p>
          <a:p>
            <a:r>
              <a:rPr lang="en-US" baseline="30000" dirty="0"/>
              <a:t>15 </a:t>
            </a:r>
            <a:r>
              <a:rPr lang="en-US" dirty="0"/>
              <a:t>And the </a:t>
            </a:r>
            <a:r>
              <a:rPr lang="en-US" cap="small" dirty="0"/>
              <a:t>Lord</a:t>
            </a:r>
            <a:r>
              <a:rPr lang="en-US" dirty="0"/>
              <a:t> God took the man, and put him into the garden of Eden to dress it and to keep it</a:t>
            </a:r>
            <a:r>
              <a:rPr lang="en-US" dirty="0" smtClean="0"/>
              <a:t>.</a:t>
            </a:r>
          </a:p>
          <a:p>
            <a:endParaRPr lang="en-US" dirty="0"/>
          </a:p>
          <a:p>
            <a:r>
              <a:rPr lang="en-US" baseline="30000" dirty="0"/>
              <a:t>16 </a:t>
            </a:r>
            <a:r>
              <a:rPr lang="en-US" dirty="0"/>
              <a:t>And the </a:t>
            </a:r>
            <a:r>
              <a:rPr lang="en-US" cap="small" dirty="0"/>
              <a:t>Lord</a:t>
            </a:r>
            <a:r>
              <a:rPr lang="en-US" dirty="0"/>
              <a:t> God commanded the man, saying, Of every tree of the garden thou </a:t>
            </a:r>
            <a:r>
              <a:rPr lang="en-US" dirty="0" err="1"/>
              <a:t>mayest</a:t>
            </a:r>
            <a:r>
              <a:rPr lang="en-US" dirty="0"/>
              <a:t> freely eat</a:t>
            </a:r>
            <a:r>
              <a:rPr lang="en-US" dirty="0" smtClean="0"/>
              <a:t>:</a:t>
            </a:r>
          </a:p>
          <a:p>
            <a:endParaRPr lang="en-US" dirty="0"/>
          </a:p>
          <a:p>
            <a:r>
              <a:rPr lang="en-US" baseline="30000" dirty="0"/>
              <a:t>17 </a:t>
            </a:r>
            <a:r>
              <a:rPr lang="en-US" dirty="0"/>
              <a:t>But of the tree of the knowledge of good and evil, thou shalt not eat of it: for in the day that thou </a:t>
            </a:r>
            <a:r>
              <a:rPr lang="en-US" dirty="0" err="1"/>
              <a:t>eatest</a:t>
            </a:r>
            <a:r>
              <a:rPr lang="en-US" dirty="0"/>
              <a:t> thereof thou shalt surely die</a:t>
            </a:r>
            <a:r>
              <a:rPr lang="en-US" dirty="0" smtClean="0"/>
              <a:t>.</a:t>
            </a:r>
          </a:p>
          <a:p>
            <a:pPr marL="0" indent="0">
              <a:buNone/>
            </a:pPr>
            <a:endParaRPr lang="en-US" dirty="0"/>
          </a:p>
          <a:p>
            <a:endParaRPr lang="en-US" b="1" dirty="0" smtClean="0"/>
          </a:p>
          <a:p>
            <a:endParaRPr lang="en-US" b="1" dirty="0" smtClean="0"/>
          </a:p>
          <a:p>
            <a:r>
              <a:rPr lang="en-US" b="1" dirty="0" smtClean="0"/>
              <a:t>Do you comprehend these verses:     Yes / No</a:t>
            </a:r>
          </a:p>
        </p:txBody>
      </p:sp>
    </p:spTree>
    <p:extLst>
      <p:ext uri="{BB962C8B-B14F-4D97-AF65-F5344CB8AC3E}">
        <p14:creationId xmlns:p14="http://schemas.microsoft.com/office/powerpoint/2010/main" val="24423206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To put it another way: Imagine the critic of words. </a:t>
            </a:r>
            <a:endParaRPr lang="en-US" dirty="0" smtClean="0"/>
          </a:p>
          <a:p>
            <a:endParaRPr lang="en-US" dirty="0"/>
          </a:p>
          <a:p>
            <a:r>
              <a:rPr lang="en-US" dirty="0" smtClean="0"/>
              <a:t>He </a:t>
            </a:r>
            <a:r>
              <a:rPr lang="en-US" dirty="0"/>
              <a:t>says “I don’t believe in words. Prove to me that that </a:t>
            </a:r>
            <a:r>
              <a:rPr lang="en-US" dirty="0" smtClean="0"/>
              <a:t>words </a:t>
            </a:r>
            <a:r>
              <a:rPr lang="en-US" dirty="0"/>
              <a:t>exist without using words</a:t>
            </a:r>
            <a:r>
              <a:rPr lang="en-US" dirty="0" smtClean="0"/>
              <a:t>…</a:t>
            </a:r>
          </a:p>
          <a:p>
            <a:endParaRPr lang="en-US" dirty="0" smtClean="0"/>
          </a:p>
          <a:p>
            <a:r>
              <a:rPr lang="en-US" dirty="0" smtClean="0"/>
              <a:t>Your Retort:</a:t>
            </a:r>
          </a:p>
          <a:p>
            <a:endParaRPr lang="en-US" dirty="0"/>
          </a:p>
          <a:p>
            <a:r>
              <a:rPr lang="en-US" dirty="0" smtClean="0"/>
              <a:t>Well, I don’t accept your standards that words don’t exist, and you just used Words to tell me that words don’t exist</a:t>
            </a:r>
            <a:r>
              <a:rPr lang="en-US" b="1" dirty="0" smtClean="0"/>
              <a:t>, cant you see how silly you are being?</a:t>
            </a:r>
            <a:endParaRPr lang="en-US" b="1" dirty="0"/>
          </a:p>
        </p:txBody>
      </p:sp>
    </p:spTree>
    <p:extLst>
      <p:ext uri="{BB962C8B-B14F-4D97-AF65-F5344CB8AC3E}">
        <p14:creationId xmlns:p14="http://schemas.microsoft.com/office/powerpoint/2010/main" val="8671263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Colossians </a:t>
            </a:r>
            <a:r>
              <a:rPr lang="en-US" b="1" dirty="0" smtClean="0"/>
              <a:t>2:3</a:t>
            </a:r>
            <a:endParaRPr lang="en-US" dirty="0"/>
          </a:p>
        </p:txBody>
      </p:sp>
      <p:sp>
        <p:nvSpPr>
          <p:cNvPr id="3" name="Content Placeholder 2"/>
          <p:cNvSpPr>
            <a:spLocks noGrp="1"/>
          </p:cNvSpPr>
          <p:nvPr>
            <p:ph idx="1"/>
          </p:nvPr>
        </p:nvSpPr>
        <p:spPr>
          <a:xfrm>
            <a:off x="457200" y="762000"/>
            <a:ext cx="8229600" cy="6096000"/>
          </a:xfrm>
        </p:spPr>
        <p:txBody>
          <a:bodyPr>
            <a:normAutofit fontScale="77500" lnSpcReduction="20000"/>
          </a:bodyPr>
          <a:lstStyle/>
          <a:p>
            <a:pPr marL="0" indent="0">
              <a:buNone/>
            </a:pPr>
            <a:r>
              <a:rPr lang="en-US" sz="2600" baseline="30000" dirty="0"/>
              <a:t> </a:t>
            </a:r>
            <a:r>
              <a:rPr lang="en-US" sz="2600" dirty="0" smtClean="0"/>
              <a:t>    </a:t>
            </a:r>
            <a:r>
              <a:rPr lang="en-US" sz="2600" baseline="30000" dirty="0" smtClean="0"/>
              <a:t>2</a:t>
            </a:r>
            <a:r>
              <a:rPr lang="en-US" sz="2600" baseline="30000" dirty="0"/>
              <a:t> </a:t>
            </a:r>
            <a:r>
              <a:rPr lang="en-US" sz="2600" dirty="0"/>
              <a:t>That their hearts might be comforted, being knit together in love, and unto all riches of the full assurance of understanding, to the acknowledgement of the mystery of God, and of the Father, and of Christ;</a:t>
            </a:r>
          </a:p>
          <a:p>
            <a:r>
              <a:rPr lang="en-US" sz="2600" b="1" baseline="30000" dirty="0"/>
              <a:t>3 </a:t>
            </a:r>
            <a:r>
              <a:rPr lang="en-US" sz="2600" b="1" u="sng" dirty="0"/>
              <a:t>In whom are hid all the treasures of wisdom and knowledge</a:t>
            </a:r>
            <a:r>
              <a:rPr lang="en-US" sz="2600" b="1" u="sng" dirty="0" smtClean="0"/>
              <a:t>.</a:t>
            </a:r>
          </a:p>
          <a:p>
            <a:endParaRPr lang="en-US" sz="2600" dirty="0" smtClean="0"/>
          </a:p>
          <a:p>
            <a:r>
              <a:rPr lang="en-US" sz="2600" b="1" dirty="0"/>
              <a:t>Proverbs </a:t>
            </a:r>
            <a:r>
              <a:rPr lang="en-US" sz="2600" b="1" dirty="0" smtClean="0"/>
              <a:t>1:7</a:t>
            </a:r>
            <a:r>
              <a:rPr lang="en-US" sz="2600" dirty="0"/>
              <a:t> </a:t>
            </a:r>
            <a:r>
              <a:rPr lang="en-US" sz="2600" b="1" u="sng" dirty="0" smtClean="0"/>
              <a:t>The </a:t>
            </a:r>
            <a:r>
              <a:rPr lang="en-US" sz="2600" b="1" u="sng" dirty="0"/>
              <a:t>fear of the LORD is the beginning of knowledge</a:t>
            </a:r>
            <a:r>
              <a:rPr lang="en-US" sz="2600" dirty="0"/>
              <a:t>: but fools despise </a:t>
            </a:r>
            <a:r>
              <a:rPr lang="en-US" sz="2600" b="1" dirty="0"/>
              <a:t>wisdom</a:t>
            </a:r>
            <a:r>
              <a:rPr lang="en-US" sz="2600" dirty="0"/>
              <a:t> and instruction</a:t>
            </a:r>
            <a:r>
              <a:rPr lang="en-US" sz="2600" dirty="0" smtClean="0"/>
              <a:t>.</a:t>
            </a:r>
          </a:p>
          <a:p>
            <a:endParaRPr lang="en-US" sz="2600" dirty="0"/>
          </a:p>
          <a:p>
            <a:r>
              <a:rPr lang="en-US" sz="2600" dirty="0" smtClean="0"/>
              <a:t>What I am trying to demonstrate </a:t>
            </a:r>
            <a:r>
              <a:rPr lang="en-US" sz="2600" b="1" u="sng" dirty="0" smtClean="0"/>
              <a:t>is that without God, nothing would make any sense at all.</a:t>
            </a:r>
            <a:r>
              <a:rPr lang="en-US" sz="2600" b="1" dirty="0" smtClean="0"/>
              <a:t>  We would just be chemical accidents acting out the works of chemistry.</a:t>
            </a:r>
          </a:p>
          <a:p>
            <a:endParaRPr lang="en-US" sz="2600" dirty="0"/>
          </a:p>
          <a:p>
            <a:r>
              <a:rPr lang="en-US" sz="2600" dirty="0" smtClean="0"/>
              <a:t>There would be no such thing as any </a:t>
            </a:r>
            <a:r>
              <a:rPr lang="en-US" sz="2600" b="1" dirty="0" smtClean="0"/>
              <a:t>kind of Truth, any kind of Morality (right &amp; wrong, Good &amp; Evil), any kind of Reasoning, </a:t>
            </a:r>
            <a:r>
              <a:rPr lang="en-US" sz="2600" b="1" dirty="0" smtClean="0"/>
              <a:t>and </a:t>
            </a:r>
            <a:r>
              <a:rPr lang="en-US" sz="2600" b="1" dirty="0" smtClean="0"/>
              <a:t>any kind of Purpose</a:t>
            </a:r>
            <a:r>
              <a:rPr lang="en-US" sz="2600" b="1" dirty="0"/>
              <a:t> </a:t>
            </a:r>
            <a:r>
              <a:rPr lang="en-US" sz="2600" b="1" dirty="0" smtClean="0"/>
              <a:t>in this life.</a:t>
            </a:r>
          </a:p>
          <a:p>
            <a:endParaRPr lang="en-US" sz="2600" b="1" dirty="0" smtClean="0"/>
          </a:p>
          <a:p>
            <a:r>
              <a:rPr lang="en-US" sz="2600" b="1" dirty="0" smtClean="0"/>
              <a:t> But we have all those things don’t we!!!!</a:t>
            </a:r>
          </a:p>
          <a:p>
            <a:endParaRPr lang="en-US" sz="2600" dirty="0"/>
          </a:p>
          <a:p>
            <a:r>
              <a:rPr lang="en-US" sz="2600" dirty="0"/>
              <a:t>W</a:t>
            </a:r>
            <a:r>
              <a:rPr lang="en-US" sz="2600" dirty="0" smtClean="0"/>
              <a:t>ith God in your worldview all these concepts </a:t>
            </a:r>
            <a:r>
              <a:rPr lang="en-US" sz="2600" b="1" dirty="0" smtClean="0"/>
              <a:t>ALL MAKE PERFECT SENSE!</a:t>
            </a:r>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1877931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400" dirty="0" smtClean="0"/>
              <a:t>Rom 1:</a:t>
            </a:r>
            <a:endParaRPr lang="en-US" sz="2400" dirty="0"/>
          </a:p>
        </p:txBody>
      </p:sp>
      <p:sp>
        <p:nvSpPr>
          <p:cNvPr id="3" name="Content Placeholder 2"/>
          <p:cNvSpPr>
            <a:spLocks noGrp="1"/>
          </p:cNvSpPr>
          <p:nvPr>
            <p:ph idx="1"/>
          </p:nvPr>
        </p:nvSpPr>
        <p:spPr>
          <a:xfrm>
            <a:off x="457200" y="685800"/>
            <a:ext cx="8229600" cy="6019800"/>
          </a:xfrm>
        </p:spPr>
        <p:txBody>
          <a:bodyPr>
            <a:normAutofit fontScale="47500" lnSpcReduction="20000"/>
          </a:bodyPr>
          <a:lstStyle/>
          <a:p>
            <a:r>
              <a:rPr lang="en-US" sz="4900" baseline="30000" dirty="0" smtClean="0"/>
              <a:t>18</a:t>
            </a:r>
            <a:r>
              <a:rPr lang="en-US" sz="4900" baseline="30000" dirty="0"/>
              <a:t> </a:t>
            </a:r>
            <a:r>
              <a:rPr lang="en-US" sz="4900" dirty="0"/>
              <a:t>For the wrath of God is revealed from heaven against all ungodliness and unrighteousness of men, </a:t>
            </a:r>
            <a:r>
              <a:rPr lang="en-US" sz="4900" b="1" u="sng" dirty="0"/>
              <a:t>who by their unrighteousness suppress the truth</a:t>
            </a:r>
            <a:r>
              <a:rPr lang="en-US" sz="4900" b="1" u="sng" dirty="0" smtClean="0"/>
              <a:t>.</a:t>
            </a:r>
          </a:p>
          <a:p>
            <a:r>
              <a:rPr lang="en-US" sz="4900" dirty="0" smtClean="0"/>
              <a:t> </a:t>
            </a:r>
            <a:r>
              <a:rPr lang="en-US" sz="4900" baseline="30000" dirty="0"/>
              <a:t>19 </a:t>
            </a:r>
            <a:r>
              <a:rPr lang="en-US" sz="4900" dirty="0"/>
              <a:t>For what can be known about God is plain to them, because God has shown it to them. </a:t>
            </a:r>
            <a:r>
              <a:rPr lang="en-US" sz="4900" baseline="30000" dirty="0"/>
              <a:t>20 </a:t>
            </a:r>
            <a:r>
              <a:rPr lang="en-US" sz="4900" dirty="0"/>
              <a:t>For his invisible attributes, namely, his eternal power and divine nature, have been clearly perceived, ever since the creation of the world</a:t>
            </a:r>
            <a:r>
              <a:rPr lang="en-US" sz="4900" dirty="0" smtClean="0"/>
              <a:t>, </a:t>
            </a:r>
            <a:r>
              <a:rPr lang="en-US" sz="4900" b="1" u="sng" dirty="0"/>
              <a:t>in the things that have been made. So they are without excuse</a:t>
            </a:r>
            <a:r>
              <a:rPr lang="en-US" sz="4900" b="1" u="sng" dirty="0" smtClean="0"/>
              <a:t>.</a:t>
            </a:r>
          </a:p>
          <a:p>
            <a:r>
              <a:rPr lang="en-US" sz="4900" dirty="0" smtClean="0"/>
              <a:t> </a:t>
            </a:r>
            <a:r>
              <a:rPr lang="en-US" sz="4900" baseline="30000" dirty="0"/>
              <a:t>21 </a:t>
            </a:r>
            <a:r>
              <a:rPr lang="en-US" sz="4900" b="1" u="sng" dirty="0"/>
              <a:t>For although they knew God</a:t>
            </a:r>
            <a:r>
              <a:rPr lang="en-US" sz="4900" dirty="0"/>
              <a:t>, they did not honor him as God or give thanks to him, </a:t>
            </a:r>
            <a:r>
              <a:rPr lang="en-US" sz="4900" b="1" u="sng" dirty="0"/>
              <a:t>but they became futile in their thinking, and their foolish hearts were darkened</a:t>
            </a:r>
            <a:r>
              <a:rPr lang="en-US" sz="4900" dirty="0"/>
              <a:t>. </a:t>
            </a:r>
            <a:endParaRPr lang="en-US" sz="4900" dirty="0" smtClean="0"/>
          </a:p>
          <a:p>
            <a:r>
              <a:rPr lang="en-US" sz="4900" baseline="30000" dirty="0" smtClean="0"/>
              <a:t>22</a:t>
            </a:r>
            <a:r>
              <a:rPr lang="en-US" sz="4900" baseline="30000" dirty="0"/>
              <a:t> </a:t>
            </a:r>
            <a:r>
              <a:rPr lang="en-US" sz="4900" dirty="0"/>
              <a:t> Claiming to be wise, they became fools, </a:t>
            </a:r>
            <a:r>
              <a:rPr lang="en-US" sz="4900" baseline="30000" dirty="0"/>
              <a:t>23 </a:t>
            </a:r>
            <a:r>
              <a:rPr lang="en-US" sz="4900" dirty="0"/>
              <a:t>and exchanged the glory of the immortal God for images resembling mortal man and birds and animals and creeping </a:t>
            </a:r>
            <a:r>
              <a:rPr lang="en-US" sz="4900" dirty="0" smtClean="0"/>
              <a:t>things.</a:t>
            </a:r>
            <a:r>
              <a:rPr lang="en-US" sz="4900" baseline="30000" dirty="0" smtClean="0"/>
              <a:t>24</a:t>
            </a:r>
            <a:r>
              <a:rPr lang="en-US" sz="4900" baseline="30000" dirty="0"/>
              <a:t> </a:t>
            </a:r>
            <a:r>
              <a:rPr lang="en-US" sz="4900" dirty="0"/>
              <a:t>Therefore God gave them up in the lusts of their hearts to impurity, to the dishonoring of their bodies among themselves, </a:t>
            </a:r>
            <a:r>
              <a:rPr lang="en-US" sz="4900" baseline="30000" dirty="0"/>
              <a:t>25 </a:t>
            </a:r>
            <a:r>
              <a:rPr lang="en-US" sz="4900" dirty="0"/>
              <a:t>because they exchanged the truth about God for a lie and worshiped and served the creature rather than the Creator, who is blessed forever! Amen.</a:t>
            </a:r>
          </a:p>
          <a:p>
            <a:endParaRPr lang="en-US" dirty="0"/>
          </a:p>
        </p:txBody>
      </p:sp>
    </p:spTree>
    <p:extLst>
      <p:ext uri="{BB962C8B-B14F-4D97-AF65-F5344CB8AC3E}">
        <p14:creationId xmlns:p14="http://schemas.microsoft.com/office/powerpoint/2010/main" val="1901017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943600"/>
          </a:xfrm>
        </p:spPr>
        <p:txBody>
          <a:bodyPr>
            <a:normAutofit/>
          </a:bodyPr>
          <a:lstStyle/>
          <a:p>
            <a:r>
              <a:rPr lang="en-US" b="1" u="sng" dirty="0" smtClean="0"/>
              <a:t>If you answered Yes, you are thinking, even if you answered No… You are still thinking (you are just a little slow :&gt;)</a:t>
            </a:r>
          </a:p>
          <a:p>
            <a:endParaRPr lang="en-US" b="1" u="sng" dirty="0" smtClean="0"/>
          </a:p>
          <a:p>
            <a:r>
              <a:rPr lang="en-US" b="1" u="sng" dirty="0" smtClean="0"/>
              <a:t> You </a:t>
            </a:r>
            <a:r>
              <a:rPr lang="en-US" b="1" u="sng" dirty="0"/>
              <a:t>are thinking, and you are applying the basic </a:t>
            </a:r>
            <a:r>
              <a:rPr lang="en-US" b="1" u="sng" dirty="0" smtClean="0"/>
              <a:t>laws </a:t>
            </a:r>
            <a:r>
              <a:rPr lang="en-US" b="1" u="sng" dirty="0"/>
              <a:t>that govern </a:t>
            </a:r>
            <a:r>
              <a:rPr lang="en-US" b="1" u="sng" dirty="0" smtClean="0"/>
              <a:t>thought / reasoning.</a:t>
            </a:r>
            <a:r>
              <a:rPr lang="en-US" dirty="0" smtClean="0"/>
              <a:t> </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902757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91200"/>
          </a:xfrm>
        </p:spPr>
        <p:txBody>
          <a:bodyPr>
            <a:normAutofit fontScale="85000" lnSpcReduction="10000"/>
          </a:bodyPr>
          <a:lstStyle/>
          <a:p>
            <a:r>
              <a:rPr lang="en-US" dirty="0"/>
              <a:t>You are conforming to basic laws of logic even if you do not realize it</a:t>
            </a:r>
            <a:r>
              <a:rPr lang="en-US" dirty="0" smtClean="0"/>
              <a:t>.</a:t>
            </a:r>
          </a:p>
          <a:p>
            <a:endParaRPr lang="en-US" dirty="0" smtClean="0"/>
          </a:p>
          <a:p>
            <a:r>
              <a:rPr lang="en-US" dirty="0" smtClean="0"/>
              <a:t> </a:t>
            </a:r>
            <a:r>
              <a:rPr lang="en-US" b="1" u="sng" dirty="0"/>
              <a:t>Without those basic laws in place we would not be able to think, reason or communicate properly</a:t>
            </a:r>
            <a:r>
              <a:rPr lang="en-US" dirty="0"/>
              <a:t>. </a:t>
            </a:r>
            <a:r>
              <a:rPr lang="en-US" b="1" dirty="0"/>
              <a:t>Or make sense of </a:t>
            </a:r>
            <a:r>
              <a:rPr lang="en-US" b="1" dirty="0" smtClean="0"/>
              <a:t>anything</a:t>
            </a:r>
            <a:r>
              <a:rPr lang="en-US" b="1" dirty="0"/>
              <a:t>!</a:t>
            </a:r>
            <a:endParaRPr lang="en-US" b="1" dirty="0" smtClean="0"/>
          </a:p>
          <a:p>
            <a:endParaRPr lang="en-US" dirty="0"/>
          </a:p>
          <a:p>
            <a:r>
              <a:rPr lang="en-US" dirty="0" smtClean="0"/>
              <a:t>Already</a:t>
            </a:r>
            <a:r>
              <a:rPr lang="en-US" dirty="0"/>
              <a:t>, at this point, (if you did not believe in </a:t>
            </a:r>
            <a:r>
              <a:rPr lang="en-US" dirty="0" smtClean="0"/>
              <a:t>reasoning / logic) </a:t>
            </a:r>
            <a:r>
              <a:rPr lang="en-US" dirty="0"/>
              <a:t>you would have given up, </a:t>
            </a:r>
            <a:r>
              <a:rPr lang="en-US" b="1" u="sng" dirty="0"/>
              <a:t>because these few sentences would have been utterly meaningless to you</a:t>
            </a:r>
            <a:r>
              <a:rPr lang="en-US" b="1" u="sng" dirty="0" smtClean="0"/>
              <a:t>.</a:t>
            </a:r>
          </a:p>
          <a:p>
            <a:endParaRPr lang="en-US" b="1" u="sng" dirty="0"/>
          </a:p>
          <a:p>
            <a:r>
              <a:rPr lang="en-US" dirty="0" smtClean="0"/>
              <a:t>Each </a:t>
            </a:r>
            <a:r>
              <a:rPr lang="en-US" dirty="0"/>
              <a:t>word could have meant something totally different if you were not applying the </a:t>
            </a:r>
            <a:r>
              <a:rPr lang="en-US" b="1" u="sng" dirty="0"/>
              <a:t>laws of logic. </a:t>
            </a:r>
          </a:p>
          <a:p>
            <a:endParaRPr lang="en-US" dirty="0"/>
          </a:p>
        </p:txBody>
      </p:sp>
    </p:spTree>
    <p:extLst>
      <p:ext uri="{BB962C8B-B14F-4D97-AF65-F5344CB8AC3E}">
        <p14:creationId xmlns:p14="http://schemas.microsoft.com/office/powerpoint/2010/main" val="197428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of these “Laws”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9633" y="1828800"/>
            <a:ext cx="7379984" cy="4191000"/>
          </a:xfrm>
        </p:spPr>
      </p:pic>
    </p:spTree>
    <p:extLst>
      <p:ext uri="{BB962C8B-B14F-4D97-AF65-F5344CB8AC3E}">
        <p14:creationId xmlns:p14="http://schemas.microsoft.com/office/powerpoint/2010/main" val="1785573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9600" b="1" dirty="0"/>
              <a:t>Law of Non-Contradiction</a:t>
            </a:r>
          </a:p>
          <a:p>
            <a:endParaRPr lang="en-US" dirty="0"/>
          </a:p>
        </p:txBody>
      </p:sp>
    </p:spTree>
    <p:extLst>
      <p:ext uri="{BB962C8B-B14F-4D97-AF65-F5344CB8AC3E}">
        <p14:creationId xmlns:p14="http://schemas.microsoft.com/office/powerpoint/2010/main" val="3555693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Law of Non-Contradiction</a:t>
            </a:r>
            <a:endParaRPr lang="en-US"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r>
              <a:rPr lang="en-US" dirty="0" smtClean="0"/>
              <a:t>This Law states </a:t>
            </a:r>
            <a:r>
              <a:rPr lang="en-US" dirty="0"/>
              <a:t>that </a:t>
            </a:r>
            <a:r>
              <a:rPr lang="en-US" b="1" u="sng" dirty="0"/>
              <a:t>no statement </a:t>
            </a:r>
            <a:r>
              <a:rPr lang="en-US" b="1" u="sng" dirty="0" smtClean="0"/>
              <a:t>can </a:t>
            </a:r>
            <a:r>
              <a:rPr lang="en-US" b="1" u="sng" dirty="0"/>
              <a:t>be both true and not </a:t>
            </a:r>
            <a:r>
              <a:rPr lang="en-US" b="1" u="sng" dirty="0" smtClean="0"/>
              <a:t>true (false) at the same exact time.</a:t>
            </a:r>
          </a:p>
          <a:p>
            <a:endParaRPr lang="en-US" dirty="0" smtClean="0"/>
          </a:p>
          <a:p>
            <a:r>
              <a:rPr lang="en-US" b="1" u="sng" dirty="0" smtClean="0"/>
              <a:t>This Law enables or allows our minds to figure out what is True and what is False </a:t>
            </a:r>
          </a:p>
          <a:p>
            <a:endParaRPr lang="en-US" dirty="0" smtClean="0"/>
          </a:p>
          <a:p>
            <a:r>
              <a:rPr lang="en-US" b="1" dirty="0" smtClean="0"/>
              <a:t>Truth / Lies</a:t>
            </a:r>
            <a:endParaRPr lang="en-US" b="1" dirty="0"/>
          </a:p>
          <a:p>
            <a:r>
              <a:rPr lang="en-US" dirty="0"/>
              <a:t>The law of non-contradiction is important because </a:t>
            </a:r>
            <a:r>
              <a:rPr lang="en-US" b="1" u="sng" dirty="0"/>
              <a:t>it’s how we tell the truth from a lie. </a:t>
            </a:r>
            <a:r>
              <a:rPr lang="en-US" dirty="0"/>
              <a:t>Without it, it would be impossible to tell the difference.. </a:t>
            </a:r>
          </a:p>
          <a:p>
            <a:endParaRPr lang="en-US" dirty="0"/>
          </a:p>
          <a:p>
            <a:r>
              <a:rPr lang="en-US" b="1" dirty="0"/>
              <a:t>A lie is that which contradicts the truth. </a:t>
            </a:r>
          </a:p>
          <a:p>
            <a:endParaRPr lang="en-US" dirty="0"/>
          </a:p>
          <a:p>
            <a:pPr marL="0" indent="0">
              <a:buNone/>
            </a:pPr>
            <a:endParaRPr lang="en-US" dirty="0" smtClean="0"/>
          </a:p>
        </p:txBody>
      </p:sp>
    </p:spTree>
    <p:extLst>
      <p:ext uri="{BB962C8B-B14F-4D97-AF65-F5344CB8AC3E}">
        <p14:creationId xmlns:p14="http://schemas.microsoft.com/office/powerpoint/2010/main" val="3816385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TotalTime>
  <Words>2112</Words>
  <Application>Microsoft Office PowerPoint</Application>
  <PresentationFormat>On-screen Show (4:3)</PresentationFormat>
  <Paragraphs>293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Laws of Logic</vt:lpstr>
      <vt:lpstr>Outline</vt:lpstr>
      <vt:lpstr>PowerPoint Presentation</vt:lpstr>
      <vt:lpstr>PowerPoint Presentation</vt:lpstr>
      <vt:lpstr>PowerPoint Presentation</vt:lpstr>
      <vt:lpstr>PowerPoint Presentation</vt:lpstr>
      <vt:lpstr>What are some of these “Laws”</vt:lpstr>
      <vt:lpstr>PowerPoint Presentation</vt:lpstr>
      <vt:lpstr>Law of Non-Contradiction</vt:lpstr>
      <vt:lpstr>Example: </vt:lpstr>
      <vt:lpstr>PowerPoint Presentation</vt:lpstr>
      <vt:lpstr>Hebrews 12 </vt:lpstr>
      <vt:lpstr>For consider him that endured such contradiction of sinners against himself, lest ye be wearied and faint in your minds</vt:lpstr>
      <vt:lpstr>PowerPoint Presentation</vt:lpstr>
      <vt:lpstr>Law of Identity</vt:lpstr>
      <vt:lpstr>PowerPoint Presentation</vt:lpstr>
      <vt:lpstr>Law of rational inference</vt:lpstr>
      <vt:lpstr>Law of Excluded Middle</vt:lpstr>
      <vt:lpstr>PowerPoint Presentation</vt:lpstr>
      <vt:lpstr>Everyday – Truths we take for granted.</vt:lpstr>
      <vt:lpstr>What are the Laws of Logic?</vt:lpstr>
      <vt:lpstr>Truth</vt:lpstr>
      <vt:lpstr>Truth</vt:lpstr>
      <vt:lpstr>Pilate – What is “Truth”?</vt:lpstr>
      <vt:lpstr>Truth- Strongs Concordance # H571</vt:lpstr>
      <vt:lpstr>Genesis 42:16</vt:lpstr>
      <vt:lpstr>PowerPoint Presentation</vt:lpstr>
      <vt:lpstr>Where does Truth Come From?</vt:lpstr>
      <vt:lpstr>PowerPoint Presentation</vt:lpstr>
      <vt:lpstr>PowerPoint Presentation</vt:lpstr>
      <vt:lpstr>Titus 1:1-3</vt:lpstr>
      <vt:lpstr>We are made in Gods “Image”</vt:lpstr>
      <vt:lpstr>Gen 2:</vt:lpstr>
      <vt:lpstr>What did Adam &amp; Eve have to Know here? As it relates to this class?</vt:lpstr>
      <vt:lpstr>PowerPoint Presentation</vt:lpstr>
      <vt:lpstr>PowerPoint Presentation</vt:lpstr>
      <vt:lpstr>PowerPoint Presentation</vt:lpstr>
      <vt:lpstr>How do we know Adam / Eve understood these concepts</vt:lpstr>
      <vt:lpstr>PowerPoint Presentation</vt:lpstr>
      <vt:lpstr>PowerPoint Presentation</vt:lpstr>
      <vt:lpstr>Colossians 2:3</vt:lpstr>
      <vt:lpstr>Rom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Reasoning</dc:title>
  <dc:creator>michael</dc:creator>
  <cp:lastModifiedBy>mike</cp:lastModifiedBy>
  <cp:revision>121</cp:revision>
  <dcterms:created xsi:type="dcterms:W3CDTF">2010-10-31T22:57:57Z</dcterms:created>
  <dcterms:modified xsi:type="dcterms:W3CDTF">2013-02-24T05:46:54Z</dcterms:modified>
</cp:coreProperties>
</file>